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1" r:id="rId10"/>
    <p:sldId id="267" r:id="rId11"/>
    <p:sldId id="268" r:id="rId12"/>
    <p:sldId id="269" r:id="rId13"/>
    <p:sldId id="272" r:id="rId14"/>
    <p:sldId id="270" r:id="rId15"/>
    <p:sldId id="262" r:id="rId16"/>
    <p:sldId id="263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>
      <p:cViewPr varScale="1">
        <p:scale>
          <a:sx n="83" d="100"/>
          <a:sy n="83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2D3D-FCA5-422A-A8D7-65D83D0B7D88}" type="datetimeFigureOut">
              <a:rPr lang="cs-CZ" smtClean="0"/>
              <a:t>25.05.2020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85D22E-6088-44DA-B3B4-96766C50A98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2D3D-FCA5-422A-A8D7-65D83D0B7D88}" type="datetimeFigureOut">
              <a:rPr lang="cs-CZ" smtClean="0"/>
              <a:t>25.05.2020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D22E-6088-44DA-B3B4-96766C50A98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2D3D-FCA5-422A-A8D7-65D83D0B7D88}" type="datetimeFigureOut">
              <a:rPr lang="cs-CZ" smtClean="0"/>
              <a:t>25.05.2020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D22E-6088-44DA-B3B4-96766C50A98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2D3D-FCA5-422A-A8D7-65D83D0B7D88}" type="datetimeFigureOut">
              <a:rPr lang="cs-CZ" smtClean="0"/>
              <a:t>25.05.2020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D22E-6088-44DA-B3B4-96766C50A98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2D3D-FCA5-422A-A8D7-65D83D0B7D88}" type="datetimeFigureOut">
              <a:rPr lang="cs-CZ" smtClean="0"/>
              <a:t>25.05.2020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D22E-6088-44DA-B3B4-96766C50A981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2D3D-FCA5-422A-A8D7-65D83D0B7D88}" type="datetimeFigureOut">
              <a:rPr lang="cs-CZ" smtClean="0"/>
              <a:t>25.05.2020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D22E-6088-44DA-B3B4-96766C50A98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2D3D-FCA5-422A-A8D7-65D83D0B7D88}" type="datetimeFigureOut">
              <a:rPr lang="cs-CZ" smtClean="0"/>
              <a:t>25.05.2020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D22E-6088-44DA-B3B4-96766C50A981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2D3D-FCA5-422A-A8D7-65D83D0B7D88}" type="datetimeFigureOut">
              <a:rPr lang="cs-CZ" smtClean="0"/>
              <a:t>25.05.2020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D22E-6088-44DA-B3B4-96766C50A98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2D3D-FCA5-422A-A8D7-65D83D0B7D88}" type="datetimeFigureOut">
              <a:rPr lang="cs-CZ" smtClean="0"/>
              <a:t>25.05.2020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D22E-6088-44DA-B3B4-96766C50A98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2D3D-FCA5-422A-A8D7-65D83D0B7D88}" type="datetimeFigureOut">
              <a:rPr lang="cs-CZ" smtClean="0"/>
              <a:t>25.05.2020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D22E-6088-44DA-B3B4-96766C50A98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2D3D-FCA5-422A-A8D7-65D83D0B7D88}" type="datetimeFigureOut">
              <a:rPr lang="cs-CZ" smtClean="0"/>
              <a:t>25.05.2020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D22E-6088-44DA-B3B4-96766C50A98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0132D3D-FCA5-422A-A8D7-65D83D0B7D88}" type="datetimeFigureOut">
              <a:rPr lang="cs-CZ" smtClean="0"/>
              <a:t>25.05.2020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685D22E-6088-44DA-B3B4-96766C50A981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skole.detiamy.sk/clanok/analyticka-geometria-v-rovine" TargetMode="External"/><Relationship Id="rId2" Type="http://schemas.openxmlformats.org/officeDocument/2006/relationships/hyperlink" Target="https://www.google.com/search?q=kru%C5%BEnica&amp;sxsrf=ALeKk00tQ-Hhw4kRuabqsF-pg3PBW7_Nlg:1587916761873&amp;source=lnms&amp;tbm=isch&amp;sa=X&amp;ved=2ahUKEwiWxZj0uobpAhWRmBQKHTqHAtwQ_AUoAXoECAwQAw&amp;biw=1396&amp;bih=68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aleje.sk/web_object/9520.pdf" TargetMode="External"/><Relationship Id="rId5" Type="http://schemas.openxmlformats.org/officeDocument/2006/relationships/hyperlink" Target="http://www.evlm.stuba.sk/~partner8/DBfiles/Geometria1/Theory/07Theory.xml" TargetMode="External"/><Relationship Id="rId4" Type="http://schemas.openxmlformats.org/officeDocument/2006/relationships/hyperlink" Target="http://tekelova.tefex.sk/materialy/4/kruznica.htm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chemeClr val="accent1"/>
                </a:solidFill>
              </a:rPr>
              <a:t>Rovnica kružnice 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dirty="0" smtClean="0">
                <a:solidFill>
                  <a:schemeClr val="tx1"/>
                </a:solidFill>
              </a:rPr>
              <a:t>Meno: Daniela Ušáková</a:t>
            </a:r>
          </a:p>
          <a:p>
            <a:pPr algn="r"/>
            <a:r>
              <a:rPr lang="sk-SK" sz="1200" dirty="0" smtClean="0">
                <a:solidFill>
                  <a:schemeClr val="tx1"/>
                </a:solidFill>
              </a:rPr>
              <a:t>Trieda: 3.AZ</a:t>
            </a:r>
            <a:endParaRPr 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65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6048672"/>
          </a:xfrm>
        </p:spPr>
        <p:txBody>
          <a:bodyPr>
            <a:noAutofit/>
          </a:bodyPr>
          <a:lstStyle/>
          <a:p>
            <a:r>
              <a:rPr lang="cs-CZ" sz="1800" b="1" dirty="0" err="1" smtClean="0">
                <a:solidFill>
                  <a:srgbClr val="FF0000"/>
                </a:solidFill>
              </a:rPr>
              <a:t>Príklad</a:t>
            </a:r>
            <a:r>
              <a:rPr lang="cs-CZ" sz="1800" b="1" dirty="0" smtClean="0">
                <a:solidFill>
                  <a:srgbClr val="FF0000"/>
                </a:solidFill>
              </a:rPr>
              <a:t> 2:</a:t>
            </a:r>
            <a:endParaRPr lang="cs-CZ" sz="1800" b="1" dirty="0">
              <a:solidFill>
                <a:srgbClr val="FF0000"/>
              </a:solidFill>
            </a:endParaRPr>
          </a:p>
          <a:p>
            <a:r>
              <a:rPr lang="cs-CZ" sz="1800" dirty="0" err="1" smtClean="0">
                <a:solidFill>
                  <a:schemeClr val="tx1"/>
                </a:solidFill>
              </a:rPr>
              <a:t>Dokážte</a:t>
            </a:r>
            <a:r>
              <a:rPr lang="cs-CZ" sz="1800" dirty="0">
                <a:solidFill>
                  <a:schemeClr val="tx1"/>
                </a:solidFill>
              </a:rPr>
              <a:t>, že </a:t>
            </a:r>
            <a:r>
              <a:rPr lang="cs-CZ" sz="1800" dirty="0" err="1">
                <a:solidFill>
                  <a:schemeClr val="tx1"/>
                </a:solidFill>
              </a:rPr>
              <a:t>rovnica</a:t>
            </a:r>
            <a:r>
              <a:rPr lang="cs-CZ" sz="1800" dirty="0">
                <a:solidFill>
                  <a:schemeClr val="tx1"/>
                </a:solidFill>
              </a:rPr>
              <a:t> x</a:t>
            </a:r>
            <a:r>
              <a:rPr lang="cs-CZ" sz="2000" baseline="30000" dirty="0">
                <a:solidFill>
                  <a:schemeClr val="tx1"/>
                </a:solidFill>
              </a:rPr>
              <a:t>2</a:t>
            </a:r>
            <a:r>
              <a:rPr lang="cs-CZ" sz="1800" dirty="0">
                <a:solidFill>
                  <a:schemeClr val="tx1"/>
                </a:solidFill>
              </a:rPr>
              <a:t> + y</a:t>
            </a:r>
            <a:r>
              <a:rPr lang="cs-CZ" sz="2000" baseline="30000" dirty="0">
                <a:solidFill>
                  <a:schemeClr val="tx1"/>
                </a:solidFill>
              </a:rPr>
              <a:t>2</a:t>
            </a:r>
            <a:r>
              <a:rPr lang="cs-CZ" sz="1800" dirty="0">
                <a:solidFill>
                  <a:schemeClr val="tx1"/>
                </a:solidFill>
              </a:rPr>
              <a:t> + 6x – 8y + 21 = 0  </a:t>
            </a:r>
            <a:r>
              <a:rPr lang="cs-CZ" sz="1800" dirty="0" smtClean="0">
                <a:solidFill>
                  <a:schemeClr val="tx1"/>
                </a:solidFill>
              </a:rPr>
              <a:t/>
            </a:r>
            <a:br>
              <a:rPr lang="cs-CZ" sz="1800" dirty="0" smtClean="0">
                <a:solidFill>
                  <a:schemeClr val="tx1"/>
                </a:solidFill>
              </a:rPr>
            </a:br>
            <a:r>
              <a:rPr lang="cs-CZ" sz="1800" dirty="0" smtClean="0">
                <a:solidFill>
                  <a:schemeClr val="tx1"/>
                </a:solidFill>
              </a:rPr>
              <a:t>je všeobecnou </a:t>
            </a:r>
            <a:r>
              <a:rPr lang="cs-CZ" sz="1800" dirty="0" err="1" smtClean="0">
                <a:solidFill>
                  <a:schemeClr val="tx1"/>
                </a:solidFill>
              </a:rPr>
              <a:t>rovnicou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smtClean="0">
                <a:solidFill>
                  <a:schemeClr val="tx1"/>
                </a:solidFill>
              </a:rPr>
              <a:t>kružnice</a:t>
            </a:r>
            <a:r>
              <a:rPr lang="cs-CZ" sz="1800" dirty="0">
                <a:solidFill>
                  <a:schemeClr val="tx1"/>
                </a:solidFill>
              </a:rPr>
              <a:t>, </a:t>
            </a:r>
            <a:r>
              <a:rPr lang="cs-CZ" sz="1800" dirty="0" err="1">
                <a:solidFill>
                  <a:schemeClr val="tx1"/>
                </a:solidFill>
              </a:rPr>
              <a:t>určte</a:t>
            </a:r>
            <a:r>
              <a:rPr lang="cs-CZ" sz="1800" dirty="0">
                <a:solidFill>
                  <a:schemeClr val="tx1"/>
                </a:solidFill>
              </a:rPr>
              <a:t> jej </a:t>
            </a:r>
            <a:r>
              <a:rPr lang="cs-CZ" sz="1800" dirty="0" err="1">
                <a:solidFill>
                  <a:schemeClr val="tx1"/>
                </a:solidFill>
              </a:rPr>
              <a:t>polomer</a:t>
            </a:r>
            <a:r>
              <a:rPr lang="cs-CZ" sz="1800" dirty="0">
                <a:solidFill>
                  <a:schemeClr val="tx1"/>
                </a:solidFill>
              </a:rPr>
              <a:t> a </a:t>
            </a:r>
            <a:r>
              <a:rPr lang="cs-CZ" sz="1800" dirty="0" err="1">
                <a:solidFill>
                  <a:schemeClr val="tx1"/>
                </a:solidFill>
              </a:rPr>
              <a:t>stred</a:t>
            </a:r>
            <a:r>
              <a:rPr lang="cs-CZ" sz="1800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</a:endParaRPr>
          </a:p>
          <a:p>
            <a:r>
              <a:rPr lang="cs-CZ" sz="1800" b="1" dirty="0" err="1" smtClean="0">
                <a:solidFill>
                  <a:schemeClr val="tx1"/>
                </a:solidFill>
              </a:rPr>
              <a:t>Riešenie</a:t>
            </a:r>
            <a:r>
              <a:rPr lang="cs-CZ" sz="1800" b="1" dirty="0">
                <a:solidFill>
                  <a:schemeClr val="tx1"/>
                </a:solidFill>
              </a:rPr>
              <a:t>:</a:t>
            </a:r>
          </a:p>
          <a:p>
            <a:r>
              <a:rPr lang="cs-CZ" sz="1800" dirty="0" smtClean="0">
                <a:solidFill>
                  <a:schemeClr val="tx1"/>
                </a:solidFill>
              </a:rPr>
              <a:t>Ak </a:t>
            </a:r>
            <a:r>
              <a:rPr lang="cs-CZ" sz="1800" dirty="0">
                <a:solidFill>
                  <a:schemeClr val="tx1"/>
                </a:solidFill>
              </a:rPr>
              <a:t>existuje </a:t>
            </a:r>
            <a:r>
              <a:rPr lang="cs-CZ" sz="1800" dirty="0" err="1">
                <a:solidFill>
                  <a:schemeClr val="tx1"/>
                </a:solidFill>
              </a:rPr>
              <a:t>kružnica</a:t>
            </a:r>
            <a:r>
              <a:rPr lang="cs-CZ" sz="1800" dirty="0">
                <a:solidFill>
                  <a:schemeClr val="tx1"/>
                </a:solidFill>
              </a:rPr>
              <a:t> k (</a:t>
            </a:r>
            <a:r>
              <a:rPr lang="cs-CZ" sz="1800" dirty="0" err="1">
                <a:solidFill>
                  <a:schemeClr val="tx1"/>
                </a:solidFill>
              </a:rPr>
              <a:t>S,r</a:t>
            </a:r>
            <a:r>
              <a:rPr lang="cs-CZ" sz="1800" dirty="0">
                <a:solidFill>
                  <a:schemeClr val="tx1"/>
                </a:solidFill>
              </a:rPr>
              <a:t>), ktorú máme </a:t>
            </a:r>
            <a:r>
              <a:rPr lang="cs-CZ" sz="1800" dirty="0" err="1">
                <a:solidFill>
                  <a:schemeClr val="tx1"/>
                </a:solidFill>
              </a:rPr>
              <a:t>udanú</a:t>
            </a:r>
            <a:r>
              <a:rPr lang="cs-CZ" sz="1800" dirty="0">
                <a:solidFill>
                  <a:schemeClr val="tx1"/>
                </a:solidFill>
              </a:rPr>
              <a:t>, tak má </a:t>
            </a:r>
            <a:r>
              <a:rPr lang="cs-CZ" sz="1800" dirty="0" err="1">
                <a:solidFill>
                  <a:schemeClr val="tx1"/>
                </a:solidFill>
              </a:rPr>
              <a:t>rovnicu</a:t>
            </a:r>
            <a:r>
              <a:rPr lang="cs-CZ" sz="1800" dirty="0" smtClean="0">
                <a:solidFill>
                  <a:schemeClr val="tx1"/>
                </a:solidFill>
              </a:rPr>
              <a:t>: (</a:t>
            </a:r>
            <a:r>
              <a:rPr lang="cs-CZ" sz="1800" dirty="0">
                <a:solidFill>
                  <a:schemeClr val="tx1"/>
                </a:solidFill>
              </a:rPr>
              <a:t>x – m)</a:t>
            </a:r>
            <a:r>
              <a:rPr lang="cs-CZ" sz="2000" baseline="30000" dirty="0">
                <a:solidFill>
                  <a:schemeClr val="tx1"/>
                </a:solidFill>
              </a:rPr>
              <a:t>2</a:t>
            </a:r>
            <a:r>
              <a:rPr lang="cs-CZ" sz="1800" dirty="0">
                <a:solidFill>
                  <a:schemeClr val="tx1"/>
                </a:solidFill>
              </a:rPr>
              <a:t> + (y – m)</a:t>
            </a:r>
            <a:r>
              <a:rPr lang="cs-CZ" sz="2000" baseline="30000" dirty="0">
                <a:solidFill>
                  <a:schemeClr val="tx1"/>
                </a:solidFill>
              </a:rPr>
              <a:t>2</a:t>
            </a:r>
            <a:r>
              <a:rPr lang="cs-CZ" sz="1800" dirty="0">
                <a:solidFill>
                  <a:schemeClr val="tx1"/>
                </a:solidFill>
              </a:rPr>
              <a:t> = </a:t>
            </a:r>
            <a:r>
              <a:rPr lang="cs-CZ" sz="2000" baseline="30000" dirty="0">
                <a:solidFill>
                  <a:schemeClr val="tx1"/>
                </a:solidFill>
              </a:rPr>
              <a:t>r2</a:t>
            </a:r>
          </a:p>
          <a:p>
            <a:r>
              <a:rPr lang="cs-CZ" sz="1800" dirty="0" smtClean="0">
                <a:solidFill>
                  <a:schemeClr val="tx1"/>
                </a:solidFill>
              </a:rPr>
              <a:t>k </a:t>
            </a:r>
            <a:r>
              <a:rPr lang="cs-CZ" sz="1800" dirty="0">
                <a:solidFill>
                  <a:schemeClr val="tx1"/>
                </a:solidFill>
              </a:rPr>
              <a:t>tejto rovnici </a:t>
            </a:r>
            <a:r>
              <a:rPr lang="cs-CZ" sz="1800" dirty="0" err="1">
                <a:solidFill>
                  <a:schemeClr val="tx1"/>
                </a:solidFill>
              </a:rPr>
              <a:t>prídeme</a:t>
            </a:r>
            <a:r>
              <a:rPr lang="cs-CZ" sz="1800" dirty="0">
                <a:solidFill>
                  <a:schemeClr val="tx1"/>
                </a:solidFill>
              </a:rPr>
              <a:t> tak, že </a:t>
            </a:r>
            <a:r>
              <a:rPr lang="cs-CZ" sz="1800" dirty="0" err="1">
                <a:solidFill>
                  <a:schemeClr val="tx1"/>
                </a:solidFill>
              </a:rPr>
              <a:t>zadanú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rovnicu</a:t>
            </a:r>
            <a:r>
              <a:rPr lang="cs-CZ" sz="1800" dirty="0">
                <a:solidFill>
                  <a:schemeClr val="tx1"/>
                </a:solidFill>
              </a:rPr>
              <a:t> si upravíme do všeobecného tvaru a to </a:t>
            </a:r>
            <a:r>
              <a:rPr lang="cs-CZ" sz="1800" dirty="0" err="1">
                <a:solidFill>
                  <a:schemeClr val="tx1"/>
                </a:solidFill>
              </a:rPr>
              <a:t>nasledovne</a:t>
            </a:r>
            <a:r>
              <a:rPr lang="cs-CZ" sz="1800" dirty="0">
                <a:solidFill>
                  <a:schemeClr val="tx1"/>
                </a:solidFill>
              </a:rPr>
              <a:t>:</a:t>
            </a:r>
          </a:p>
          <a:p>
            <a:r>
              <a:rPr lang="cs-CZ" sz="1800" dirty="0" smtClean="0">
                <a:solidFill>
                  <a:schemeClr val="tx1"/>
                </a:solidFill>
              </a:rPr>
              <a:t>x</a:t>
            </a:r>
            <a:r>
              <a:rPr lang="cs-CZ" sz="2000" baseline="30000" dirty="0">
                <a:solidFill>
                  <a:schemeClr val="tx1"/>
                </a:solidFill>
              </a:rPr>
              <a:t>2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+ 6x + y</a:t>
            </a:r>
            <a:r>
              <a:rPr lang="cs-CZ" sz="2000" baseline="30000" dirty="0">
                <a:solidFill>
                  <a:schemeClr val="tx1"/>
                </a:solidFill>
              </a:rPr>
              <a:t>2</a:t>
            </a:r>
            <a:r>
              <a:rPr lang="cs-CZ" sz="1800" dirty="0">
                <a:solidFill>
                  <a:schemeClr val="tx1"/>
                </a:solidFill>
              </a:rPr>
              <a:t> – 8y = – 21</a:t>
            </a:r>
          </a:p>
          <a:p>
            <a:r>
              <a:rPr lang="cs-CZ" sz="1800" dirty="0" smtClean="0">
                <a:solidFill>
                  <a:schemeClr val="tx1"/>
                </a:solidFill>
              </a:rPr>
              <a:t>členy </a:t>
            </a:r>
            <a:r>
              <a:rPr lang="cs-CZ" sz="1800" dirty="0">
                <a:solidFill>
                  <a:schemeClr val="tx1"/>
                </a:solidFill>
              </a:rPr>
              <a:t>s neznámou x aj y </a:t>
            </a:r>
            <a:r>
              <a:rPr lang="cs-CZ" sz="1800" dirty="0" err="1">
                <a:solidFill>
                  <a:schemeClr val="tx1"/>
                </a:solidFill>
              </a:rPr>
              <a:t>dorátame</a:t>
            </a:r>
            <a:r>
              <a:rPr lang="cs-CZ" sz="1800" dirty="0">
                <a:solidFill>
                  <a:schemeClr val="tx1"/>
                </a:solidFill>
              </a:rPr>
              <a:t> do </a:t>
            </a:r>
            <a:r>
              <a:rPr lang="cs-CZ" sz="1800" dirty="0" err="1">
                <a:solidFill>
                  <a:schemeClr val="tx1"/>
                </a:solidFill>
              </a:rPr>
              <a:t>štvorca</a:t>
            </a:r>
            <a:r>
              <a:rPr lang="cs-CZ" sz="1800" dirty="0">
                <a:solidFill>
                  <a:schemeClr val="tx1"/>
                </a:solidFill>
              </a:rPr>
              <a:t>, pričom </a:t>
            </a:r>
            <a:r>
              <a:rPr lang="cs-CZ" sz="1800" dirty="0" err="1">
                <a:solidFill>
                  <a:schemeClr val="tx1"/>
                </a:solidFill>
              </a:rPr>
              <a:t>tie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isté</a:t>
            </a:r>
            <a:endParaRPr lang="cs-CZ" sz="1800" dirty="0">
              <a:solidFill>
                <a:schemeClr val="tx1"/>
              </a:solidFill>
            </a:endParaRPr>
          </a:p>
          <a:p>
            <a:r>
              <a:rPr lang="cs-CZ" sz="1800" dirty="0" smtClean="0">
                <a:solidFill>
                  <a:schemeClr val="tx1"/>
                </a:solidFill>
              </a:rPr>
              <a:t>hodnoty </a:t>
            </a:r>
            <a:r>
              <a:rPr lang="cs-CZ" sz="1800" dirty="0" err="1">
                <a:solidFill>
                  <a:schemeClr val="tx1"/>
                </a:solidFill>
              </a:rPr>
              <a:t>dorátame</a:t>
            </a:r>
            <a:r>
              <a:rPr lang="cs-CZ" sz="1800" dirty="0">
                <a:solidFill>
                  <a:schemeClr val="tx1"/>
                </a:solidFill>
              </a:rPr>
              <a:t> aj na </a:t>
            </a:r>
            <a:r>
              <a:rPr lang="cs-CZ" sz="1800" dirty="0" err="1">
                <a:solidFill>
                  <a:schemeClr val="tx1"/>
                </a:solidFill>
              </a:rPr>
              <a:t>druhú</a:t>
            </a:r>
            <a:r>
              <a:rPr lang="cs-CZ" sz="1800" dirty="0">
                <a:solidFill>
                  <a:schemeClr val="tx1"/>
                </a:solidFill>
              </a:rPr>
              <a:t> stranu rovnice:</a:t>
            </a:r>
          </a:p>
          <a:p>
            <a:r>
              <a:rPr lang="cs-CZ" sz="1800" dirty="0" smtClean="0">
                <a:solidFill>
                  <a:schemeClr val="tx1"/>
                </a:solidFill>
              </a:rPr>
              <a:t>x</a:t>
            </a:r>
            <a:r>
              <a:rPr lang="cs-CZ" sz="2000" baseline="30000" dirty="0">
                <a:solidFill>
                  <a:schemeClr val="tx1"/>
                </a:solidFill>
              </a:rPr>
              <a:t>2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+ 6x + 9 + y</a:t>
            </a:r>
            <a:r>
              <a:rPr lang="cs-CZ" sz="2000" baseline="30000" dirty="0">
                <a:solidFill>
                  <a:schemeClr val="tx1"/>
                </a:solidFill>
              </a:rPr>
              <a:t>2</a:t>
            </a:r>
            <a:r>
              <a:rPr lang="cs-CZ" sz="1800" dirty="0">
                <a:solidFill>
                  <a:schemeClr val="tx1"/>
                </a:solidFill>
              </a:rPr>
              <a:t> – 8y + 16 = – 21+ 9 +16</a:t>
            </a:r>
          </a:p>
          <a:p>
            <a:r>
              <a:rPr lang="cs-CZ" sz="1800" dirty="0" smtClean="0">
                <a:solidFill>
                  <a:schemeClr val="tx1"/>
                </a:solidFill>
              </a:rPr>
              <a:t>upravíme </a:t>
            </a:r>
            <a:r>
              <a:rPr lang="cs-CZ" sz="1800" dirty="0">
                <a:solidFill>
                  <a:schemeClr val="tx1"/>
                </a:solidFill>
              </a:rPr>
              <a:t>do </a:t>
            </a:r>
            <a:r>
              <a:rPr lang="cs-CZ" sz="1800" dirty="0" err="1">
                <a:solidFill>
                  <a:schemeClr val="tx1"/>
                </a:solidFill>
              </a:rPr>
              <a:t>vzorca</a:t>
            </a:r>
            <a:r>
              <a:rPr lang="cs-CZ" sz="1800" dirty="0">
                <a:solidFill>
                  <a:schemeClr val="tx1"/>
                </a:solidFill>
              </a:rPr>
              <a:t>:</a:t>
            </a:r>
          </a:p>
          <a:p>
            <a:r>
              <a:rPr lang="cs-CZ" sz="1800" dirty="0" smtClean="0">
                <a:solidFill>
                  <a:schemeClr val="tx1"/>
                </a:solidFill>
              </a:rPr>
              <a:t>(</a:t>
            </a:r>
            <a:r>
              <a:rPr lang="cs-CZ" sz="1800" dirty="0">
                <a:solidFill>
                  <a:schemeClr val="tx1"/>
                </a:solidFill>
              </a:rPr>
              <a:t>x + 3)</a:t>
            </a:r>
            <a:r>
              <a:rPr lang="cs-CZ" sz="2000" baseline="30000" dirty="0">
                <a:solidFill>
                  <a:schemeClr val="tx1"/>
                </a:solidFill>
              </a:rPr>
              <a:t>2</a:t>
            </a:r>
            <a:r>
              <a:rPr lang="cs-CZ" sz="1800" dirty="0">
                <a:solidFill>
                  <a:schemeClr val="tx1"/>
                </a:solidFill>
              </a:rPr>
              <a:t> + (y – 4)</a:t>
            </a:r>
            <a:r>
              <a:rPr lang="cs-CZ" sz="2000" baseline="30000" dirty="0">
                <a:solidFill>
                  <a:schemeClr val="tx1"/>
                </a:solidFill>
              </a:rPr>
              <a:t>2</a:t>
            </a:r>
            <a:r>
              <a:rPr lang="cs-CZ" sz="1800" dirty="0">
                <a:solidFill>
                  <a:schemeClr val="tx1"/>
                </a:solidFill>
              </a:rPr>
              <a:t> = 4</a:t>
            </a:r>
          </a:p>
          <a:p>
            <a:r>
              <a:rPr lang="cs-CZ" sz="1800" dirty="0" smtClean="0">
                <a:solidFill>
                  <a:schemeClr val="tx1"/>
                </a:solidFill>
              </a:rPr>
              <a:t>Zo </a:t>
            </a:r>
            <a:r>
              <a:rPr lang="cs-CZ" sz="1800" dirty="0" err="1">
                <a:solidFill>
                  <a:schemeClr val="tx1"/>
                </a:solidFill>
              </a:rPr>
              <a:t>získanej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stredovej</a:t>
            </a:r>
            <a:r>
              <a:rPr lang="cs-CZ" sz="1800" dirty="0">
                <a:solidFill>
                  <a:schemeClr val="tx1"/>
                </a:solidFill>
              </a:rPr>
              <a:t> rovnice kružnice teraz určíme </a:t>
            </a:r>
            <a:r>
              <a:rPr lang="cs-CZ" sz="1800" dirty="0" err="1">
                <a:solidFill>
                  <a:schemeClr val="tx1"/>
                </a:solidFill>
              </a:rPr>
              <a:t>stred</a:t>
            </a:r>
            <a:r>
              <a:rPr lang="cs-CZ" sz="1800" dirty="0">
                <a:solidFill>
                  <a:schemeClr val="tx1"/>
                </a:solidFill>
              </a:rPr>
              <a:t> kružnice a</a:t>
            </a:r>
          </a:p>
          <a:p>
            <a:r>
              <a:rPr lang="cs-CZ" sz="1800" dirty="0" smtClean="0">
                <a:solidFill>
                  <a:schemeClr val="tx1"/>
                </a:solidFill>
              </a:rPr>
              <a:t>jej </a:t>
            </a:r>
            <a:r>
              <a:rPr lang="cs-CZ" sz="1800" dirty="0" err="1">
                <a:solidFill>
                  <a:schemeClr val="tx1"/>
                </a:solidFill>
              </a:rPr>
              <a:t>polomer</a:t>
            </a:r>
            <a:r>
              <a:rPr lang="cs-CZ" sz="1800" dirty="0">
                <a:solidFill>
                  <a:schemeClr val="tx1"/>
                </a:solidFill>
              </a:rPr>
              <a:t>:</a:t>
            </a:r>
          </a:p>
          <a:p>
            <a:r>
              <a:rPr lang="cs-CZ" sz="1800" dirty="0" smtClean="0">
                <a:solidFill>
                  <a:schemeClr val="tx1"/>
                </a:solidFill>
              </a:rPr>
              <a:t>m </a:t>
            </a:r>
            <a:r>
              <a:rPr lang="cs-CZ" sz="1800" dirty="0">
                <a:solidFill>
                  <a:schemeClr val="tx1"/>
                </a:solidFill>
              </a:rPr>
              <a:t>= – 3;    n = 4;                  S (– 3,4);         r =   = 2</a:t>
            </a:r>
          </a:p>
        </p:txBody>
      </p:sp>
    </p:spTree>
    <p:extLst>
      <p:ext uri="{BB962C8B-B14F-4D97-AF65-F5344CB8AC3E}">
        <p14:creationId xmlns:p14="http://schemas.microsoft.com/office/powerpoint/2010/main" val="283721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8630"/>
            <a:ext cx="8229600" cy="4525963"/>
          </a:xfrm>
        </p:spPr>
        <p:txBody>
          <a:bodyPr>
            <a:noAutofit/>
          </a:bodyPr>
          <a:lstStyle/>
          <a:p>
            <a:r>
              <a:rPr lang="sk-SK" sz="2000" b="1" dirty="0" smtClean="0">
                <a:solidFill>
                  <a:srgbClr val="FF0000"/>
                </a:solidFill>
              </a:rPr>
              <a:t>Príklad 3</a:t>
            </a:r>
            <a:r>
              <a:rPr lang="sk-SK" sz="2000" dirty="0" smtClean="0">
                <a:solidFill>
                  <a:schemeClr val="tx1"/>
                </a:solidFill>
              </a:rPr>
              <a:t>:  na všeobecnú rovnicu</a:t>
            </a:r>
          </a:p>
          <a:p>
            <a:r>
              <a:rPr lang="sk-SK" sz="2000" dirty="0">
                <a:solidFill>
                  <a:schemeClr val="tx1"/>
                </a:solidFill>
              </a:rPr>
              <a:t>Riešenie:  . Získame ju tak, že v stredovej rovnici</a:t>
            </a:r>
          </a:p>
          <a:p>
            <a:pPr marL="0" indent="0">
              <a:buNone/>
            </a:pPr>
            <a:endParaRPr lang="sk-SK" sz="2000" dirty="0">
              <a:solidFill>
                <a:schemeClr val="tx1"/>
              </a:solidFill>
            </a:endParaRPr>
          </a:p>
          <a:p>
            <a:endParaRPr lang="sk-SK" sz="2000" dirty="0" smtClean="0">
              <a:solidFill>
                <a:schemeClr val="tx1"/>
              </a:solidFill>
            </a:endParaRPr>
          </a:p>
          <a:p>
            <a:r>
              <a:rPr lang="sk-SK" sz="2000" dirty="0" smtClean="0">
                <a:solidFill>
                  <a:schemeClr val="tx1"/>
                </a:solidFill>
              </a:rPr>
              <a:t>roznásobíme </a:t>
            </a:r>
            <a:r>
              <a:rPr lang="sk-SK" sz="2000" dirty="0">
                <a:solidFill>
                  <a:schemeClr val="tx1"/>
                </a:solidFill>
              </a:rPr>
              <a:t>zátvorky a vzniknuté členy trochu usporiadame</a:t>
            </a:r>
            <a:r>
              <a:rPr lang="sk-SK" sz="2000" dirty="0" smtClean="0">
                <a:solidFill>
                  <a:schemeClr val="tx1"/>
                </a:solidFill>
              </a:rPr>
              <a:t>.</a:t>
            </a:r>
          </a:p>
          <a:p>
            <a:endParaRPr lang="sk-SK" sz="2000" dirty="0">
              <a:solidFill>
                <a:schemeClr val="tx1"/>
              </a:solidFill>
            </a:endParaRPr>
          </a:p>
          <a:p>
            <a:r>
              <a:rPr lang="sk-SK" sz="2000" dirty="0">
                <a:solidFill>
                  <a:schemeClr val="tx1"/>
                </a:solidFill>
              </a:rPr>
              <a:t> A teraz sa pozrime, aké členy tam vystupujú. Neznámymi sú pre nás len súradnice x, y ľubovoľného bodu kružnice. Pre danú kružnicu sú m, n a r konštanty. </a:t>
            </a:r>
            <a:r>
              <a:rPr lang="sk-SK" sz="2000" dirty="0" smtClean="0">
                <a:solidFill>
                  <a:schemeClr val="tx1"/>
                </a:solidFill>
              </a:rPr>
              <a:t>Upravíme preto </a:t>
            </a:r>
            <a:r>
              <a:rPr lang="sk-SK" sz="2000" dirty="0">
                <a:solidFill>
                  <a:schemeClr val="tx1"/>
                </a:solidFill>
              </a:rPr>
              <a:t>vzniknutú rovnicu </a:t>
            </a:r>
            <a:r>
              <a:rPr lang="sk-SK" sz="2000" dirty="0" smtClean="0">
                <a:solidFill>
                  <a:schemeClr val="tx1"/>
                </a:solidFill>
              </a:rPr>
              <a:t>takto:</a:t>
            </a:r>
          </a:p>
          <a:p>
            <a:r>
              <a:rPr lang="pl-PL" sz="2000" dirty="0">
                <a:solidFill>
                  <a:schemeClr val="tx1"/>
                </a:solidFill>
              </a:rPr>
              <a:t>najprv sú neznáme x a y na druhú, potom členy s x a y a </a:t>
            </a:r>
            <a:r>
              <a:rPr lang="pl-PL" sz="2000" dirty="0" smtClean="0">
                <a:solidFill>
                  <a:schemeClr val="tx1"/>
                </a:solidFill>
              </a:rPr>
              <a:t>potom ostatné </a:t>
            </a:r>
            <a:r>
              <a:rPr lang="pl-PL" sz="2000" dirty="0">
                <a:solidFill>
                  <a:schemeClr val="tx1"/>
                </a:solidFill>
              </a:rPr>
              <a:t>- to by mali byť konštanty</a:t>
            </a:r>
            <a:r>
              <a:rPr lang="pl-PL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cs-CZ" sz="2000" dirty="0">
                <a:solidFill>
                  <a:schemeClr val="tx1"/>
                </a:solidFill>
              </a:rPr>
              <a:t>Aby sme v rovnici </a:t>
            </a:r>
            <a:r>
              <a:rPr lang="cs-CZ" sz="2000" dirty="0" err="1">
                <a:solidFill>
                  <a:schemeClr val="tx1"/>
                </a:solidFill>
              </a:rPr>
              <a:t>nemali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toľko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písmenok</a:t>
            </a:r>
            <a:r>
              <a:rPr lang="cs-CZ" sz="2000" dirty="0">
                <a:solidFill>
                  <a:schemeClr val="tx1"/>
                </a:solidFill>
              </a:rPr>
              <a:t>, označíme </a:t>
            </a:r>
            <a:r>
              <a:rPr lang="cs-CZ" sz="2000" dirty="0" err="1">
                <a:solidFill>
                  <a:schemeClr val="tx1"/>
                </a:solidFill>
              </a:rPr>
              <a:t>konštanty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ináč</a:t>
            </a:r>
            <a:r>
              <a:rPr lang="cs-CZ" sz="2000" dirty="0">
                <a:solidFill>
                  <a:schemeClr val="tx1"/>
                </a:solidFill>
              </a:rPr>
              <a:t>. </a:t>
            </a:r>
            <a:r>
              <a:rPr lang="cs-CZ" sz="2000" dirty="0" err="1">
                <a:solidFill>
                  <a:schemeClr val="tx1"/>
                </a:solidFill>
              </a:rPr>
              <a:t>Konštantu</a:t>
            </a:r>
            <a:r>
              <a:rPr lang="cs-CZ" sz="2000" dirty="0">
                <a:solidFill>
                  <a:schemeClr val="tx1"/>
                </a:solidFill>
              </a:rPr>
              <a:t> pri x nazveme a, </a:t>
            </a:r>
            <a:r>
              <a:rPr lang="cs-CZ" sz="2000" dirty="0" err="1">
                <a:solidFill>
                  <a:schemeClr val="tx1"/>
                </a:solidFill>
              </a:rPr>
              <a:t>konštantu</a:t>
            </a:r>
            <a:r>
              <a:rPr lang="cs-CZ" sz="2000" dirty="0">
                <a:solidFill>
                  <a:schemeClr val="tx1"/>
                </a:solidFill>
              </a:rPr>
              <a:t> pri y nazveme b a </a:t>
            </a:r>
            <a:r>
              <a:rPr lang="cs-CZ" sz="2000" dirty="0" err="1">
                <a:solidFill>
                  <a:schemeClr val="tx1"/>
                </a:solidFill>
              </a:rPr>
              <a:t>zvyšok</a:t>
            </a:r>
            <a:r>
              <a:rPr lang="cs-CZ" sz="2000" dirty="0">
                <a:solidFill>
                  <a:schemeClr val="tx1"/>
                </a:solidFill>
              </a:rPr>
              <a:t> označíme ako c.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7" t="38815" r="42166" b="55408"/>
          <a:stretch/>
        </p:blipFill>
        <p:spPr bwMode="auto">
          <a:xfrm>
            <a:off x="1619672" y="908720"/>
            <a:ext cx="2880319" cy="5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4" t="52741" r="39361" b="42963"/>
          <a:stretch/>
        </p:blipFill>
        <p:spPr bwMode="auto">
          <a:xfrm>
            <a:off x="1433136" y="1916832"/>
            <a:ext cx="4104047" cy="47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7" t="65037" r="38666" b="32000"/>
          <a:stretch/>
        </p:blipFill>
        <p:spPr bwMode="auto">
          <a:xfrm>
            <a:off x="2555776" y="3284984"/>
            <a:ext cx="4670055" cy="34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0" t="47900" r="37833" b="44445"/>
          <a:stretch/>
        </p:blipFill>
        <p:spPr bwMode="auto">
          <a:xfrm>
            <a:off x="2144971" y="5301208"/>
            <a:ext cx="4710040" cy="88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7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Autofit/>
          </a:bodyPr>
          <a:lstStyle/>
          <a:p>
            <a:r>
              <a:rPr lang="cs-CZ" sz="1800" b="1" dirty="0" err="1" smtClean="0">
                <a:solidFill>
                  <a:srgbClr val="FF0000"/>
                </a:solidFill>
              </a:rPr>
              <a:t>Príklad</a:t>
            </a:r>
            <a:r>
              <a:rPr lang="cs-CZ" sz="1800" b="1" dirty="0" smtClean="0">
                <a:solidFill>
                  <a:srgbClr val="FF0000"/>
                </a:solidFill>
              </a:rPr>
              <a:t> 4</a:t>
            </a:r>
            <a:r>
              <a:rPr lang="cs-CZ" sz="1800" dirty="0" smtClean="0">
                <a:solidFill>
                  <a:schemeClr val="tx1"/>
                </a:solidFill>
              </a:rPr>
              <a:t>: </a:t>
            </a:r>
            <a:r>
              <a:rPr lang="cs-CZ" sz="1800" dirty="0" err="1" smtClean="0">
                <a:solidFill>
                  <a:schemeClr val="tx1"/>
                </a:solidFill>
              </a:rPr>
              <a:t>Určte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vzájomnú</a:t>
            </a:r>
            <a:r>
              <a:rPr lang="cs-CZ" sz="1800" dirty="0">
                <a:solidFill>
                  <a:schemeClr val="tx1"/>
                </a:solidFill>
              </a:rPr>
              <a:t> polohu </a:t>
            </a:r>
            <a:r>
              <a:rPr lang="cs-CZ" sz="1800" dirty="0" err="1">
                <a:solidFill>
                  <a:schemeClr val="tx1"/>
                </a:solidFill>
              </a:rPr>
              <a:t>priamky</a:t>
            </a:r>
            <a:r>
              <a:rPr lang="cs-CZ" sz="1800" dirty="0">
                <a:solidFill>
                  <a:schemeClr val="tx1"/>
                </a:solidFill>
              </a:rPr>
              <a:t> a kružnice, ktoré sú </a:t>
            </a:r>
            <a:r>
              <a:rPr lang="cs-CZ" sz="1800" dirty="0" err="1">
                <a:solidFill>
                  <a:schemeClr val="tx1"/>
                </a:solidFill>
              </a:rPr>
              <a:t>vyjadrené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nasledovne</a:t>
            </a:r>
            <a:r>
              <a:rPr lang="cs-CZ" sz="1800" dirty="0">
                <a:solidFill>
                  <a:schemeClr val="tx1"/>
                </a:solidFill>
              </a:rPr>
              <a:t>:</a:t>
            </a:r>
          </a:p>
          <a:p>
            <a:endParaRPr lang="sk-SK" sz="1800" dirty="0">
              <a:solidFill>
                <a:schemeClr val="tx1"/>
              </a:solidFill>
            </a:endParaRPr>
          </a:p>
          <a:p>
            <a:endParaRPr lang="sk-SK" sz="1800" dirty="0" smtClean="0">
              <a:solidFill>
                <a:schemeClr val="tx1"/>
              </a:solidFill>
            </a:endParaRPr>
          </a:p>
          <a:p>
            <a:endParaRPr lang="sk-SK" sz="1800" dirty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r>
              <a:rPr lang="cs-CZ" sz="1800" dirty="0" smtClean="0">
                <a:solidFill>
                  <a:schemeClr val="tx1"/>
                </a:solidFill>
              </a:rPr>
              <a:t>V </a:t>
            </a:r>
            <a:r>
              <a:rPr lang="cs-CZ" sz="1800" dirty="0">
                <a:solidFill>
                  <a:schemeClr val="tx1"/>
                </a:solidFill>
              </a:rPr>
              <a:t>prvom </a:t>
            </a:r>
            <a:r>
              <a:rPr lang="cs-CZ" sz="1800" dirty="0" err="1">
                <a:solidFill>
                  <a:schemeClr val="tx1"/>
                </a:solidFill>
              </a:rPr>
              <a:t>rade</a:t>
            </a:r>
            <a:r>
              <a:rPr lang="cs-CZ" sz="1800" dirty="0">
                <a:solidFill>
                  <a:schemeClr val="tx1"/>
                </a:solidFill>
              </a:rPr>
              <a:t> si </a:t>
            </a:r>
            <a:r>
              <a:rPr lang="cs-CZ" sz="1800" dirty="0" err="1">
                <a:solidFill>
                  <a:schemeClr val="tx1"/>
                </a:solidFill>
              </a:rPr>
              <a:t>rovnicu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priamky</a:t>
            </a:r>
            <a:r>
              <a:rPr lang="cs-CZ" sz="1800" dirty="0">
                <a:solidFill>
                  <a:schemeClr val="tx1"/>
                </a:solidFill>
              </a:rPr>
              <a:t> upravíme na všeobecný tvar a tento potom upravujeme na </a:t>
            </a:r>
            <a:r>
              <a:rPr lang="cs-CZ" sz="1800" dirty="0" err="1">
                <a:solidFill>
                  <a:schemeClr val="tx1"/>
                </a:solidFill>
              </a:rPr>
              <a:t>smernicový</a:t>
            </a:r>
            <a:r>
              <a:rPr lang="cs-CZ" sz="1800" dirty="0">
                <a:solidFill>
                  <a:schemeClr val="tx1"/>
                </a:solidFill>
              </a:rPr>
              <a:t> tvar. Všeobecný tvar dostaneme tak, že si z jednej rovnice </a:t>
            </a:r>
            <a:r>
              <a:rPr lang="cs-CZ" sz="1800" dirty="0" err="1">
                <a:solidFill>
                  <a:schemeClr val="tx1"/>
                </a:solidFill>
              </a:rPr>
              <a:t>vyjadríme</a:t>
            </a:r>
            <a:r>
              <a:rPr lang="cs-CZ" sz="1800" dirty="0">
                <a:solidFill>
                  <a:schemeClr val="tx1"/>
                </a:solidFill>
              </a:rPr>
              <a:t> „t“ a dosadíme do </a:t>
            </a:r>
            <a:r>
              <a:rPr lang="cs-CZ" sz="1800" dirty="0" err="1">
                <a:solidFill>
                  <a:schemeClr val="tx1"/>
                </a:solidFill>
              </a:rPr>
              <a:t>druhej</a:t>
            </a:r>
            <a:r>
              <a:rPr lang="cs-CZ" sz="1800" dirty="0">
                <a:solidFill>
                  <a:schemeClr val="tx1"/>
                </a:solidFill>
              </a:rPr>
              <a:t> rovnice:</a:t>
            </a:r>
          </a:p>
          <a:p>
            <a:endParaRPr lang="cs-CZ" sz="1800" dirty="0">
              <a:solidFill>
                <a:schemeClr val="tx1"/>
              </a:solidFill>
            </a:endParaRPr>
          </a:p>
          <a:p>
            <a:r>
              <a:rPr lang="cs-CZ" sz="1800" dirty="0">
                <a:solidFill>
                  <a:schemeClr val="tx1"/>
                </a:solidFill>
              </a:rPr>
              <a:t>t = y/4 ...................toto dosadíme do </a:t>
            </a:r>
            <a:r>
              <a:rPr lang="cs-CZ" sz="1800" dirty="0" err="1">
                <a:solidFill>
                  <a:schemeClr val="tx1"/>
                </a:solidFill>
              </a:rPr>
              <a:t>prvej</a:t>
            </a:r>
            <a:r>
              <a:rPr lang="cs-CZ" sz="1800" dirty="0">
                <a:solidFill>
                  <a:schemeClr val="tx1"/>
                </a:solidFill>
              </a:rPr>
              <a:t> rovnice</a:t>
            </a:r>
          </a:p>
          <a:p>
            <a:r>
              <a:rPr lang="cs-CZ" sz="1800" dirty="0">
                <a:solidFill>
                  <a:schemeClr val="tx1"/>
                </a:solidFill>
              </a:rPr>
              <a:t>x = 5 + 3*y/4</a:t>
            </a:r>
          </a:p>
          <a:p>
            <a:r>
              <a:rPr lang="cs-CZ" sz="1800" dirty="0">
                <a:solidFill>
                  <a:schemeClr val="tx1"/>
                </a:solidFill>
              </a:rPr>
              <a:t>4x = 20 + 3y ..... a z toho </a:t>
            </a:r>
            <a:r>
              <a:rPr lang="cs-CZ" sz="1800" dirty="0" err="1">
                <a:solidFill>
                  <a:schemeClr val="tx1"/>
                </a:solidFill>
              </a:rPr>
              <a:t>dostávame</a:t>
            </a:r>
            <a:r>
              <a:rPr lang="cs-CZ" sz="1800" dirty="0">
                <a:solidFill>
                  <a:schemeClr val="tx1"/>
                </a:solidFill>
              </a:rPr>
              <a:t> ... </a:t>
            </a:r>
            <a:r>
              <a:rPr lang="cs-CZ" sz="1800" dirty="0" smtClean="0">
                <a:solidFill>
                  <a:schemeClr val="tx1"/>
                </a:solidFill>
              </a:rPr>
              <a:t>3y </a:t>
            </a:r>
            <a:r>
              <a:rPr lang="cs-CZ" sz="1800" dirty="0">
                <a:solidFill>
                  <a:schemeClr val="tx1"/>
                </a:solidFill>
              </a:rPr>
              <a:t>– 4x + 20 = 0</a:t>
            </a:r>
          </a:p>
          <a:p>
            <a:endParaRPr lang="cs-CZ" sz="1800" dirty="0">
              <a:solidFill>
                <a:schemeClr val="tx1"/>
              </a:solidFill>
            </a:endParaRPr>
          </a:p>
          <a:p>
            <a:r>
              <a:rPr lang="cs-CZ" sz="1800" dirty="0">
                <a:solidFill>
                  <a:schemeClr val="tx1"/>
                </a:solidFill>
              </a:rPr>
              <a:t>Teraz si z tejto rovnice spravíme </a:t>
            </a:r>
            <a:r>
              <a:rPr lang="cs-CZ" sz="1800" dirty="0" err="1">
                <a:solidFill>
                  <a:schemeClr val="tx1"/>
                </a:solidFill>
              </a:rPr>
              <a:t>rovnicu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smernicovú</a:t>
            </a:r>
            <a:r>
              <a:rPr lang="cs-CZ" sz="1800" dirty="0">
                <a:solidFill>
                  <a:schemeClr val="tx1"/>
                </a:solidFill>
              </a:rPr>
              <a:t> a to veľmi jednoducho tak, že si zo </a:t>
            </a:r>
            <a:r>
              <a:rPr lang="cs-CZ" sz="1800" dirty="0" err="1">
                <a:solidFill>
                  <a:schemeClr val="tx1"/>
                </a:solidFill>
              </a:rPr>
              <a:t>všeobecnej</a:t>
            </a:r>
            <a:r>
              <a:rPr lang="cs-CZ" sz="1800" dirty="0">
                <a:solidFill>
                  <a:schemeClr val="tx1"/>
                </a:solidFill>
              </a:rPr>
              <a:t> rovnice </a:t>
            </a:r>
            <a:r>
              <a:rPr lang="cs-CZ" sz="1800" dirty="0" err="1">
                <a:solidFill>
                  <a:schemeClr val="tx1"/>
                </a:solidFill>
              </a:rPr>
              <a:t>vyjadríme</a:t>
            </a:r>
            <a:r>
              <a:rPr lang="cs-CZ" sz="1800" dirty="0">
                <a:solidFill>
                  <a:schemeClr val="tx1"/>
                </a:solidFill>
              </a:rPr>
              <a:t> „y</a:t>
            </a:r>
            <a:r>
              <a:rPr lang="cs-CZ" sz="1800" dirty="0" smtClean="0">
                <a:solidFill>
                  <a:schemeClr val="tx1"/>
                </a:solidFill>
              </a:rPr>
              <a:t>“:</a:t>
            </a:r>
          </a:p>
          <a:p>
            <a:r>
              <a:rPr lang="cs-CZ" sz="1800" dirty="0">
                <a:solidFill>
                  <a:schemeClr val="tx1"/>
                </a:solidFill>
              </a:rPr>
              <a:t>y = 4x – 20</a:t>
            </a:r>
          </a:p>
          <a:p>
            <a:r>
              <a:rPr lang="cs-CZ" sz="1800" dirty="0">
                <a:solidFill>
                  <a:schemeClr val="tx1"/>
                </a:solidFill>
              </a:rPr>
              <a:t>y = 4x/3 - 20/3</a:t>
            </a:r>
          </a:p>
          <a:p>
            <a:endParaRPr lang="cs-CZ" sz="18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6" t="33778" r="53501" b="51555"/>
          <a:stretch/>
        </p:blipFill>
        <p:spPr bwMode="auto">
          <a:xfrm>
            <a:off x="3707904" y="620688"/>
            <a:ext cx="1728192" cy="166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96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4525963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Z rovnice kružnice a rovnice </a:t>
            </a:r>
            <a:r>
              <a:rPr lang="cs-CZ" sz="1800" dirty="0" err="1">
                <a:solidFill>
                  <a:schemeClr val="tx1"/>
                </a:solidFill>
              </a:rPr>
              <a:t>priamky</a:t>
            </a:r>
            <a:r>
              <a:rPr lang="cs-CZ" sz="1800" dirty="0">
                <a:solidFill>
                  <a:schemeClr val="tx1"/>
                </a:solidFill>
              </a:rPr>
              <a:t> si vypíšeme </a:t>
            </a:r>
            <a:r>
              <a:rPr lang="cs-CZ" sz="1800" dirty="0" err="1">
                <a:solidFill>
                  <a:schemeClr val="tx1"/>
                </a:solidFill>
              </a:rPr>
              <a:t>čomu</a:t>
            </a:r>
            <a:r>
              <a:rPr lang="cs-CZ" sz="1800" dirty="0">
                <a:solidFill>
                  <a:schemeClr val="tx1"/>
                </a:solidFill>
              </a:rPr>
              <a:t> sa </a:t>
            </a:r>
            <a:r>
              <a:rPr lang="cs-CZ" sz="1800" dirty="0" err="1">
                <a:solidFill>
                  <a:schemeClr val="tx1"/>
                </a:solidFill>
              </a:rPr>
              <a:t>rovnajú</a:t>
            </a:r>
            <a:r>
              <a:rPr lang="cs-CZ" sz="1800" dirty="0">
                <a:solidFill>
                  <a:schemeClr val="tx1"/>
                </a:solidFill>
              </a:rPr>
              <a:t> hodnoty jednotlivých </a:t>
            </a:r>
            <a:r>
              <a:rPr lang="cs-CZ" sz="1800" dirty="0" err="1">
                <a:solidFill>
                  <a:schemeClr val="tx1"/>
                </a:solidFill>
              </a:rPr>
              <a:t>parametrov</a:t>
            </a:r>
            <a:r>
              <a:rPr lang="cs-CZ" sz="1800" dirty="0">
                <a:solidFill>
                  <a:schemeClr val="tx1"/>
                </a:solidFill>
              </a:rPr>
              <a:t>, t.j.:</a:t>
            </a:r>
          </a:p>
          <a:p>
            <a:r>
              <a:rPr lang="cs-CZ" sz="1800" dirty="0">
                <a:solidFill>
                  <a:schemeClr val="tx1"/>
                </a:solidFill>
              </a:rPr>
              <a:t>r = 5</a:t>
            </a:r>
          </a:p>
          <a:p>
            <a:r>
              <a:rPr lang="cs-CZ" sz="1800" dirty="0">
                <a:solidFill>
                  <a:schemeClr val="tx1"/>
                </a:solidFill>
              </a:rPr>
              <a:t>k = 4/3</a:t>
            </a:r>
          </a:p>
          <a:p>
            <a:r>
              <a:rPr lang="cs-CZ" sz="1800" dirty="0">
                <a:solidFill>
                  <a:schemeClr val="tx1"/>
                </a:solidFill>
              </a:rPr>
              <a:t>q = -20/3</a:t>
            </a:r>
          </a:p>
          <a:p>
            <a:endParaRPr lang="cs-CZ" sz="1800" dirty="0">
              <a:solidFill>
                <a:schemeClr val="tx1"/>
              </a:solidFill>
            </a:endParaRPr>
          </a:p>
          <a:p>
            <a:r>
              <a:rPr lang="cs-CZ" sz="1800" dirty="0">
                <a:solidFill>
                  <a:schemeClr val="tx1"/>
                </a:solidFill>
              </a:rPr>
              <a:t>A toto teraz dosadíme do rovnice diskriminantu:</a:t>
            </a: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r>
              <a:rPr lang="cs-CZ" sz="1800" dirty="0">
                <a:solidFill>
                  <a:schemeClr val="tx1"/>
                </a:solidFill>
              </a:rPr>
              <a:t>- diskriminant je kladný preto ide o </a:t>
            </a:r>
            <a:r>
              <a:rPr lang="cs-CZ" sz="1800" dirty="0" err="1">
                <a:solidFill>
                  <a:schemeClr val="tx1"/>
                </a:solidFill>
              </a:rPr>
              <a:t>sečnicu</a:t>
            </a:r>
            <a:endParaRPr lang="cs-CZ" sz="1800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" y="3140968"/>
            <a:ext cx="67008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86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Teraz si určíme dotykové body a to tak, že zo </a:t>
            </a:r>
            <a:r>
              <a:rPr lang="cs-CZ" sz="1800" dirty="0" err="1">
                <a:solidFill>
                  <a:schemeClr val="tx1"/>
                </a:solidFill>
              </a:rPr>
              <a:t>sústavy</a:t>
            </a:r>
            <a:r>
              <a:rPr lang="cs-CZ" sz="1800" dirty="0">
                <a:solidFill>
                  <a:schemeClr val="tx1"/>
                </a:solidFill>
              </a:rPr>
              <a:t> dvoch </a:t>
            </a:r>
            <a:r>
              <a:rPr lang="cs-CZ" sz="1800" dirty="0" err="1">
                <a:solidFill>
                  <a:schemeClr val="tx1"/>
                </a:solidFill>
              </a:rPr>
              <a:t>rovníc</a:t>
            </a:r>
            <a:r>
              <a:rPr lang="cs-CZ" sz="1800" dirty="0">
                <a:solidFill>
                  <a:schemeClr val="tx1"/>
                </a:solidFill>
              </a:rPr>
              <a:t> o dvoch </a:t>
            </a:r>
            <a:r>
              <a:rPr lang="cs-CZ" sz="1800" dirty="0" err="1" smtClean="0">
                <a:solidFill>
                  <a:schemeClr val="tx1"/>
                </a:solidFill>
              </a:rPr>
              <a:t>neznámych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si </a:t>
            </a:r>
            <a:r>
              <a:rPr lang="cs-CZ" sz="1800" dirty="0" err="1">
                <a:solidFill>
                  <a:schemeClr val="tx1"/>
                </a:solidFill>
              </a:rPr>
              <a:t>vypočítame</a:t>
            </a:r>
            <a:r>
              <a:rPr lang="cs-CZ" sz="1800" dirty="0">
                <a:solidFill>
                  <a:schemeClr val="tx1"/>
                </a:solidFill>
              </a:rPr>
              <a:t> hodnoty x</a:t>
            </a:r>
            <a:r>
              <a:rPr lang="cs-CZ" sz="1800" baseline="-25000" dirty="0">
                <a:solidFill>
                  <a:schemeClr val="tx1"/>
                </a:solidFill>
              </a:rPr>
              <a:t>1</a:t>
            </a:r>
            <a:r>
              <a:rPr lang="cs-CZ" sz="1800" dirty="0">
                <a:solidFill>
                  <a:schemeClr val="tx1"/>
                </a:solidFill>
              </a:rPr>
              <a:t> a x</a:t>
            </a:r>
            <a:r>
              <a:rPr lang="cs-CZ" sz="1800" baseline="-25000" dirty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:</a:t>
            </a:r>
          </a:p>
          <a:p>
            <a:endParaRPr lang="sk-SK" dirty="0">
              <a:solidFill>
                <a:schemeClr val="tx1"/>
              </a:solidFill>
            </a:endParaRPr>
          </a:p>
          <a:p>
            <a:endParaRPr lang="sk-SK" dirty="0" smtClean="0">
              <a:solidFill>
                <a:schemeClr val="tx1"/>
              </a:solidFill>
            </a:endParaRPr>
          </a:p>
          <a:p>
            <a:r>
              <a:rPr lang="cs-CZ" sz="1800" dirty="0">
                <a:solidFill>
                  <a:schemeClr val="tx1"/>
                </a:solidFill>
              </a:rPr>
              <a:t>x</a:t>
            </a:r>
            <a:r>
              <a:rPr lang="cs-CZ" sz="1800" baseline="-25000" dirty="0">
                <a:solidFill>
                  <a:schemeClr val="tx1"/>
                </a:solidFill>
              </a:rPr>
              <a:t>1</a:t>
            </a:r>
            <a:r>
              <a:rPr lang="cs-CZ" sz="1800" dirty="0">
                <a:solidFill>
                  <a:schemeClr val="tx1"/>
                </a:solidFill>
              </a:rPr>
              <a:t> = 5</a:t>
            </a:r>
          </a:p>
          <a:p>
            <a:r>
              <a:rPr lang="cs-CZ" sz="1800" dirty="0">
                <a:solidFill>
                  <a:schemeClr val="tx1"/>
                </a:solidFill>
              </a:rPr>
              <a:t>x</a:t>
            </a:r>
            <a:r>
              <a:rPr lang="cs-CZ" sz="1800" baseline="-25000" dirty="0">
                <a:solidFill>
                  <a:schemeClr val="tx1"/>
                </a:solidFill>
              </a:rPr>
              <a:t>2</a:t>
            </a:r>
            <a:r>
              <a:rPr lang="cs-CZ" sz="1800" dirty="0">
                <a:solidFill>
                  <a:schemeClr val="tx1"/>
                </a:solidFill>
              </a:rPr>
              <a:t> = 7/5</a:t>
            </a:r>
          </a:p>
          <a:p>
            <a:endParaRPr lang="cs-CZ" sz="1800" dirty="0">
              <a:solidFill>
                <a:schemeClr val="tx1"/>
              </a:solidFill>
            </a:endParaRPr>
          </a:p>
          <a:p>
            <a:r>
              <a:rPr lang="cs-CZ" sz="1800" dirty="0">
                <a:solidFill>
                  <a:schemeClr val="tx1"/>
                </a:solidFill>
              </a:rPr>
              <a:t>Tieto vypočítané hodnoty si dosadíme do rovnice </a:t>
            </a:r>
            <a:r>
              <a:rPr lang="cs-CZ" sz="1800" dirty="0" err="1">
                <a:solidFill>
                  <a:schemeClr val="tx1"/>
                </a:solidFill>
              </a:rPr>
              <a:t>priamky</a:t>
            </a:r>
            <a:r>
              <a:rPr lang="cs-CZ" sz="1800" dirty="0">
                <a:solidFill>
                  <a:schemeClr val="tx1"/>
                </a:solidFill>
              </a:rPr>
              <a:t> a </a:t>
            </a:r>
            <a:r>
              <a:rPr lang="cs-CZ" sz="1800" dirty="0" err="1">
                <a:solidFill>
                  <a:schemeClr val="tx1"/>
                </a:solidFill>
              </a:rPr>
              <a:t>vypočítame</a:t>
            </a:r>
            <a:r>
              <a:rPr lang="cs-CZ" sz="1800" dirty="0">
                <a:solidFill>
                  <a:schemeClr val="tx1"/>
                </a:solidFill>
              </a:rPr>
              <a:t> si hodnoty „y“</a:t>
            </a:r>
          </a:p>
          <a:p>
            <a:r>
              <a:rPr lang="cs-CZ" sz="1800" dirty="0" smtClean="0">
                <a:solidFill>
                  <a:schemeClr val="tx1"/>
                </a:solidFill>
              </a:rPr>
              <a:t>1. </a:t>
            </a:r>
            <a:r>
              <a:rPr lang="cs-CZ" sz="1800" dirty="0" err="1" smtClean="0">
                <a:solidFill>
                  <a:schemeClr val="tx1"/>
                </a:solidFill>
              </a:rPr>
              <a:t>Priamka</a:t>
            </a:r>
            <a:endParaRPr lang="cs-CZ" sz="1800" dirty="0">
              <a:solidFill>
                <a:schemeClr val="tx1"/>
              </a:solidFill>
            </a:endParaRPr>
          </a:p>
          <a:p>
            <a:r>
              <a:rPr lang="cs-CZ" sz="1800" dirty="0" smtClean="0">
                <a:solidFill>
                  <a:schemeClr val="tx1"/>
                </a:solidFill>
              </a:rPr>
              <a:t>1. y</a:t>
            </a:r>
            <a:r>
              <a:rPr lang="cs-CZ" sz="1800" baseline="-25000" dirty="0">
                <a:solidFill>
                  <a:schemeClr val="tx1"/>
                </a:solidFill>
              </a:rPr>
              <a:t>1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= 4*5/3 – 20/3 = 20/3 – 20/3 = 0</a:t>
            </a:r>
          </a:p>
          <a:p>
            <a:r>
              <a:rPr lang="cs-CZ" sz="1800" dirty="0" smtClean="0">
                <a:solidFill>
                  <a:schemeClr val="tx1"/>
                </a:solidFill>
              </a:rPr>
              <a:t>2. y</a:t>
            </a:r>
            <a:r>
              <a:rPr lang="cs-CZ" sz="1800" baseline="-25000" dirty="0">
                <a:solidFill>
                  <a:schemeClr val="tx1"/>
                </a:solidFill>
              </a:rPr>
              <a:t>2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= 4/3 * 7/5 – 20/3 = 28/15 – 20/3 = -24/5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7" t="28000" r="39084" b="63260"/>
          <a:stretch/>
        </p:blipFill>
        <p:spPr bwMode="auto">
          <a:xfrm>
            <a:off x="2771800" y="1196752"/>
            <a:ext cx="3672408" cy="80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83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>
                <a:solidFill>
                  <a:schemeClr val="accent1"/>
                </a:solidFill>
              </a:rPr>
              <a:t>Použité zdroje </a:t>
            </a:r>
            <a:endParaRPr lang="cs-CZ" sz="4000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2"/>
              </a:rPr>
              <a:t>https://www.google.com/search?q=kru%C5%BEnica&amp;sxsrf=ALeKk00tQ-Hhw4kRuabqsF-pg3PBW7_Nlg:1587916761873&amp;source=lnms&amp;tbm=isch&amp;sa=X&amp;ved=2ahUKEwiWxZj0uobpAhWRmBQKHTqHAtwQ_AUoAXoECAwQAw&amp;biw=1396&amp;bih=686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https://oskole.detiamy.sk/clanok/analyticka-geometria-v-rovine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http://tekelova.tefex.sk/materialy/4/kruznica.htm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http://www.evlm.stuba.sk/~partner8/DBfiles/Geometria1/Theory/07Theory.xml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https://www.galeje.sk/web_object/9520.pdf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550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3568" y="2132856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sk-SK" sz="4000" dirty="0" smtClean="0">
                <a:solidFill>
                  <a:schemeClr val="accent1"/>
                </a:solidFill>
              </a:rPr>
              <a:t>Ďakujem za pozornosť</a:t>
            </a:r>
            <a:endParaRPr lang="cs-CZ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0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>
                <a:solidFill>
                  <a:schemeClr val="accent1"/>
                </a:solidFill>
              </a:rPr>
              <a:t>Obsah </a:t>
            </a:r>
            <a:endParaRPr lang="cs-CZ" sz="4000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 smtClean="0">
                <a:solidFill>
                  <a:schemeClr val="tx1"/>
                </a:solidFill>
              </a:rPr>
              <a:t>Analytická geometria </a:t>
            </a:r>
          </a:p>
          <a:p>
            <a:r>
              <a:rPr lang="sk-SK" sz="2000" dirty="0" smtClean="0">
                <a:solidFill>
                  <a:schemeClr val="tx1"/>
                </a:solidFill>
              </a:rPr>
              <a:t>Definícia kružnice</a:t>
            </a:r>
          </a:p>
          <a:p>
            <a:r>
              <a:rPr lang="sk-SK" sz="2000" dirty="0" smtClean="0">
                <a:solidFill>
                  <a:schemeClr val="tx1"/>
                </a:solidFill>
              </a:rPr>
              <a:t>Stredová rovnica kružnice</a:t>
            </a:r>
          </a:p>
          <a:p>
            <a:r>
              <a:rPr lang="sk-SK" sz="2000" dirty="0" smtClean="0">
                <a:solidFill>
                  <a:schemeClr val="tx1"/>
                </a:solidFill>
              </a:rPr>
              <a:t>Všeobecná rovnica kružnice</a:t>
            </a:r>
          </a:p>
          <a:p>
            <a:r>
              <a:rPr lang="sk-SK" sz="2000" dirty="0" smtClean="0">
                <a:solidFill>
                  <a:schemeClr val="tx1"/>
                </a:solidFill>
              </a:rPr>
              <a:t>Vzájomná poloha priamky a kružnice</a:t>
            </a:r>
          </a:p>
          <a:p>
            <a:r>
              <a:rPr lang="sk-SK" sz="2000" dirty="0" smtClean="0">
                <a:solidFill>
                  <a:schemeClr val="tx1"/>
                </a:solidFill>
              </a:rPr>
              <a:t>Praktická časť </a:t>
            </a:r>
          </a:p>
          <a:p>
            <a:r>
              <a:rPr lang="sk-SK" sz="2000" dirty="0">
                <a:solidFill>
                  <a:schemeClr val="tx1"/>
                </a:solidFill>
              </a:rPr>
              <a:t>P</a:t>
            </a:r>
            <a:r>
              <a:rPr lang="sk-SK" sz="2000" dirty="0" smtClean="0">
                <a:solidFill>
                  <a:schemeClr val="tx1"/>
                </a:solidFill>
              </a:rPr>
              <a:t>oužité zdroje 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93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Analytická </a:t>
            </a:r>
            <a:r>
              <a:rPr lang="cs-CZ" dirty="0" err="1" smtClean="0">
                <a:solidFill>
                  <a:schemeClr val="accent1"/>
                </a:solidFill>
              </a:rPr>
              <a:t>geometria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br>
              <a:rPr lang="cs-CZ" dirty="0" smtClean="0">
                <a:solidFill>
                  <a:schemeClr val="accent1"/>
                </a:solidFill>
              </a:rPr>
            </a:b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solidFill>
                  <a:schemeClr val="tx1"/>
                </a:solidFill>
              </a:rPr>
              <a:t>Analytická </a:t>
            </a:r>
            <a:r>
              <a:rPr lang="cs-CZ" sz="2000" dirty="0" err="1" smtClean="0">
                <a:solidFill>
                  <a:schemeClr val="tx1"/>
                </a:solidFill>
              </a:rPr>
              <a:t>geometria</a:t>
            </a:r>
            <a:r>
              <a:rPr lang="cs-CZ" sz="2000" dirty="0" smtClean="0">
                <a:solidFill>
                  <a:schemeClr val="tx1"/>
                </a:solidFill>
              </a:rPr>
              <a:t> je </a:t>
            </a:r>
            <a:r>
              <a:rPr lang="cs-CZ" sz="2000" dirty="0" err="1" smtClean="0">
                <a:solidFill>
                  <a:schemeClr val="tx1"/>
                </a:solidFill>
              </a:rPr>
              <a:t>geometria</a:t>
            </a:r>
            <a:r>
              <a:rPr lang="cs-CZ" sz="2000" dirty="0" smtClean="0">
                <a:solidFill>
                  <a:schemeClr val="tx1"/>
                </a:solidFill>
              </a:rPr>
              <a:t>, ktorá skúma geometrické objekty </a:t>
            </a:r>
            <a:r>
              <a:rPr lang="cs-CZ" sz="2000" dirty="0" err="1" smtClean="0">
                <a:solidFill>
                  <a:schemeClr val="tx1"/>
                </a:solidFill>
              </a:rPr>
              <a:t>algebrickými</a:t>
            </a:r>
            <a:r>
              <a:rPr lang="cs-CZ" sz="2000" dirty="0" smtClean="0">
                <a:solidFill>
                  <a:schemeClr val="tx1"/>
                </a:solidFill>
              </a:rPr>
              <a:t> a analytickými </a:t>
            </a:r>
            <a:r>
              <a:rPr lang="cs-CZ" sz="2000" dirty="0" err="1" smtClean="0">
                <a:solidFill>
                  <a:schemeClr val="tx1"/>
                </a:solidFill>
              </a:rPr>
              <a:t>metódami</a:t>
            </a:r>
            <a:endParaRPr lang="cs-CZ" sz="2000" dirty="0" smtClean="0">
              <a:solidFill>
                <a:schemeClr val="tx1"/>
              </a:solidFill>
            </a:endParaRPr>
          </a:p>
          <a:p>
            <a:endParaRPr lang="cs-CZ" sz="2000" dirty="0" smtClean="0">
              <a:solidFill>
                <a:schemeClr val="tx1"/>
              </a:solidFill>
            </a:endParaRPr>
          </a:p>
          <a:p>
            <a:r>
              <a:rPr lang="cs-CZ" sz="2000" dirty="0" err="1" smtClean="0">
                <a:solidFill>
                  <a:schemeClr val="tx1"/>
                </a:solidFill>
              </a:rPr>
              <a:t>Vyjadruje</a:t>
            </a:r>
            <a:r>
              <a:rPr lang="cs-CZ" sz="2000" dirty="0" smtClean="0">
                <a:solidFill>
                  <a:schemeClr val="tx1"/>
                </a:solidFill>
              </a:rPr>
              <a:t> ich </a:t>
            </a:r>
            <a:r>
              <a:rPr lang="cs-CZ" sz="2000" dirty="0" err="1" smtClean="0">
                <a:solidFill>
                  <a:schemeClr val="tx1"/>
                </a:solidFill>
              </a:rPr>
              <a:t>číslami</a:t>
            </a:r>
            <a:r>
              <a:rPr lang="cs-CZ" sz="2000" dirty="0" smtClean="0">
                <a:solidFill>
                  <a:schemeClr val="tx1"/>
                </a:solidFill>
              </a:rPr>
              <a:t> a </a:t>
            </a:r>
            <a:r>
              <a:rPr lang="cs-CZ" sz="2000" dirty="0" err="1" smtClean="0">
                <a:solidFill>
                  <a:schemeClr val="tx1"/>
                </a:solidFill>
              </a:rPr>
              <a:t>rovnicami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prostredníctvom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sústavy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súradníc</a:t>
            </a:r>
            <a:endParaRPr lang="cs-CZ" sz="2000" dirty="0" smtClean="0">
              <a:solidFill>
                <a:schemeClr val="tx1"/>
              </a:solidFill>
            </a:endParaRPr>
          </a:p>
          <a:p>
            <a:endParaRPr lang="cs-CZ" sz="2000" dirty="0" smtClean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Analytická </a:t>
            </a:r>
            <a:r>
              <a:rPr lang="cs-CZ" sz="2000" dirty="0" err="1" smtClean="0">
                <a:solidFill>
                  <a:schemeClr val="tx1"/>
                </a:solidFill>
              </a:rPr>
              <a:t>geometria</a:t>
            </a:r>
            <a:r>
              <a:rPr lang="cs-CZ" sz="2000" dirty="0" smtClean="0">
                <a:solidFill>
                  <a:schemeClr val="tx1"/>
                </a:solidFill>
              </a:rPr>
              <a:t> je </a:t>
            </a:r>
            <a:r>
              <a:rPr lang="cs-CZ" sz="2000" dirty="0" err="1" smtClean="0">
                <a:solidFill>
                  <a:schemeClr val="tx1"/>
                </a:solidFill>
              </a:rPr>
              <a:t>odvetvie</a:t>
            </a:r>
            <a:r>
              <a:rPr lang="cs-CZ" sz="2000" dirty="0" smtClean="0">
                <a:solidFill>
                  <a:schemeClr val="tx1"/>
                </a:solidFill>
              </a:rPr>
              <a:t> matematiky, v ktorom sú geometrické útvary </a:t>
            </a:r>
            <a:r>
              <a:rPr lang="cs-CZ" sz="2000" dirty="0" err="1" smtClean="0">
                <a:solidFill>
                  <a:schemeClr val="tx1"/>
                </a:solidFill>
              </a:rPr>
              <a:t>vyjadrené</a:t>
            </a:r>
            <a:r>
              <a:rPr lang="cs-CZ" sz="2000" dirty="0" smtClean="0">
                <a:solidFill>
                  <a:schemeClr val="tx1"/>
                </a:solidFill>
              </a:rPr>
              <a:t> pomocou čísel</a:t>
            </a:r>
          </a:p>
          <a:p>
            <a:endParaRPr lang="cs-CZ" sz="2000" dirty="0" smtClean="0">
              <a:solidFill>
                <a:schemeClr val="tx1"/>
              </a:solidFill>
            </a:endParaRPr>
          </a:p>
          <a:p>
            <a:r>
              <a:rPr lang="cs-CZ" sz="2000" dirty="0" err="1" smtClean="0">
                <a:solidFill>
                  <a:schemeClr val="tx1"/>
                </a:solidFill>
              </a:rPr>
              <a:t>Predstavuje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prevod</a:t>
            </a:r>
            <a:r>
              <a:rPr lang="cs-CZ" sz="2000" dirty="0" smtClean="0">
                <a:solidFill>
                  <a:schemeClr val="tx1"/>
                </a:solidFill>
              </a:rPr>
              <a:t> geometrických úloh na úlohy </a:t>
            </a:r>
            <a:r>
              <a:rPr lang="cs-CZ" sz="2000" dirty="0" err="1" smtClean="0">
                <a:solidFill>
                  <a:schemeClr val="tx1"/>
                </a:solidFill>
              </a:rPr>
              <a:t>algebrické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</a:p>
          <a:p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13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600200"/>
          </a:xfrm>
        </p:spPr>
        <p:txBody>
          <a:bodyPr>
            <a:normAutofit/>
          </a:bodyPr>
          <a:lstStyle/>
          <a:p>
            <a:r>
              <a:rPr lang="sk-SK" sz="4000" dirty="0" smtClean="0">
                <a:solidFill>
                  <a:schemeClr val="accent1"/>
                </a:solidFill>
              </a:rPr>
              <a:t>Definícia kružnice</a:t>
            </a:r>
            <a:endParaRPr lang="cs-CZ" sz="4000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cs-CZ" sz="2200" dirty="0" err="1" smtClean="0">
                <a:solidFill>
                  <a:schemeClr val="tx1"/>
                </a:solidFill>
              </a:rPr>
              <a:t>Kružnica</a:t>
            </a:r>
            <a:r>
              <a:rPr lang="cs-CZ" sz="2200" dirty="0" smtClean="0">
                <a:solidFill>
                  <a:schemeClr val="tx1"/>
                </a:solidFill>
              </a:rPr>
              <a:t> je množina všetkých </a:t>
            </a:r>
            <a:r>
              <a:rPr lang="cs-CZ" sz="2200" dirty="0" err="1" smtClean="0">
                <a:solidFill>
                  <a:schemeClr val="tx1"/>
                </a:solidFill>
              </a:rPr>
              <a:t>bodov</a:t>
            </a:r>
            <a:r>
              <a:rPr lang="cs-CZ" sz="2200" dirty="0" smtClean="0">
                <a:solidFill>
                  <a:schemeClr val="tx1"/>
                </a:solidFill>
              </a:rPr>
              <a:t> roviny, ktoré majú od daného bodu S </a:t>
            </a:r>
            <a:r>
              <a:rPr lang="cs-CZ" sz="2200" dirty="0" err="1" smtClean="0">
                <a:solidFill>
                  <a:schemeClr val="tx1"/>
                </a:solidFill>
              </a:rPr>
              <a:t>tejtoroviny</a:t>
            </a:r>
            <a:r>
              <a:rPr lang="cs-CZ" sz="2200" dirty="0" smtClean="0">
                <a:solidFill>
                  <a:schemeClr val="tx1"/>
                </a:solidFill>
              </a:rPr>
              <a:t> (</a:t>
            </a:r>
            <a:r>
              <a:rPr lang="cs-CZ" sz="2200" dirty="0" err="1" smtClean="0">
                <a:solidFill>
                  <a:schemeClr val="tx1"/>
                </a:solidFill>
              </a:rPr>
              <a:t>stredu</a:t>
            </a:r>
            <a:r>
              <a:rPr lang="cs-CZ" sz="2200" dirty="0" smtClean="0">
                <a:solidFill>
                  <a:schemeClr val="tx1"/>
                </a:solidFill>
              </a:rPr>
              <a:t> kružnice) </a:t>
            </a:r>
            <a:r>
              <a:rPr lang="cs-CZ" sz="2200" dirty="0" err="1" smtClean="0">
                <a:solidFill>
                  <a:schemeClr val="tx1"/>
                </a:solidFill>
              </a:rPr>
              <a:t>rovnakú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vzdialenosť</a:t>
            </a:r>
            <a:r>
              <a:rPr lang="cs-CZ" sz="2200" dirty="0" smtClean="0">
                <a:solidFill>
                  <a:schemeClr val="tx1"/>
                </a:solidFill>
              </a:rPr>
              <a:t>. Úsečku, ktorej jedným </a:t>
            </a:r>
            <a:r>
              <a:rPr lang="cs-CZ" sz="2200" dirty="0" err="1" smtClean="0">
                <a:solidFill>
                  <a:schemeClr val="tx1"/>
                </a:solidFill>
              </a:rPr>
              <a:t>bodom</a:t>
            </a:r>
            <a:r>
              <a:rPr lang="cs-CZ" sz="2200" dirty="0" smtClean="0">
                <a:solidFill>
                  <a:schemeClr val="tx1"/>
                </a:solidFill>
              </a:rPr>
              <a:t> je </a:t>
            </a:r>
            <a:r>
              <a:rPr lang="cs-CZ" sz="2200" dirty="0" err="1" smtClean="0">
                <a:solidFill>
                  <a:schemeClr val="tx1"/>
                </a:solidFill>
              </a:rPr>
              <a:t>stred</a:t>
            </a:r>
            <a:r>
              <a:rPr lang="cs-CZ" sz="2200" dirty="0" smtClean="0">
                <a:solidFill>
                  <a:schemeClr val="tx1"/>
                </a:solidFill>
              </a:rPr>
              <a:t> kružnice S a druhý </a:t>
            </a:r>
            <a:r>
              <a:rPr lang="cs-CZ" sz="2200" dirty="0" err="1" smtClean="0">
                <a:solidFill>
                  <a:schemeClr val="tx1"/>
                </a:solidFill>
              </a:rPr>
              <a:t>ľubovoľný</a:t>
            </a:r>
            <a:r>
              <a:rPr lang="cs-CZ" sz="2200" dirty="0" smtClean="0">
                <a:solidFill>
                  <a:schemeClr val="tx1"/>
                </a:solidFill>
              </a:rPr>
              <a:t> bod kružnice, </a:t>
            </a:r>
            <a:r>
              <a:rPr lang="cs-CZ" sz="2200" dirty="0" err="1" smtClean="0">
                <a:solidFill>
                  <a:schemeClr val="tx1"/>
                </a:solidFill>
              </a:rPr>
              <a:t>nazývame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polomerom</a:t>
            </a:r>
            <a:r>
              <a:rPr lang="cs-CZ" sz="2200" dirty="0" smtClean="0">
                <a:solidFill>
                  <a:schemeClr val="tx1"/>
                </a:solidFill>
              </a:rPr>
              <a:t> kružnice – </a:t>
            </a:r>
            <a:r>
              <a:rPr lang="cs-CZ" sz="2200" dirty="0" err="1" smtClean="0">
                <a:solidFill>
                  <a:schemeClr val="tx1"/>
                </a:solidFill>
              </a:rPr>
              <a:t>označujemeho</a:t>
            </a:r>
            <a:r>
              <a:rPr lang="cs-CZ" sz="2200" dirty="0" smtClean="0">
                <a:solidFill>
                  <a:schemeClr val="tx1"/>
                </a:solidFill>
              </a:rPr>
              <a:t> malým </a:t>
            </a:r>
            <a:r>
              <a:rPr lang="cs-CZ" sz="2200" dirty="0" err="1" smtClean="0">
                <a:solidFill>
                  <a:schemeClr val="tx1"/>
                </a:solidFill>
              </a:rPr>
              <a:t>písmenom</a:t>
            </a:r>
            <a:r>
              <a:rPr lang="cs-CZ" sz="2200" dirty="0" smtClean="0">
                <a:solidFill>
                  <a:schemeClr val="tx1"/>
                </a:solidFill>
              </a:rPr>
              <a:t> r.</a:t>
            </a:r>
          </a:p>
          <a:p>
            <a:endParaRPr lang="cs-CZ" sz="2200" dirty="0" smtClean="0">
              <a:solidFill>
                <a:schemeClr val="tx1"/>
              </a:solidFill>
            </a:endParaRPr>
          </a:p>
          <a:p>
            <a:r>
              <a:rPr lang="cs-CZ" sz="2200" dirty="0" err="1" smtClean="0">
                <a:solidFill>
                  <a:schemeClr val="tx1"/>
                </a:solidFill>
              </a:rPr>
              <a:t>Ľubovoľnú</a:t>
            </a:r>
            <a:r>
              <a:rPr lang="cs-CZ" sz="2200" dirty="0" smtClean="0">
                <a:solidFill>
                  <a:schemeClr val="tx1"/>
                </a:solidFill>
              </a:rPr>
              <a:t> úsečku, ktorej </a:t>
            </a:r>
            <a:r>
              <a:rPr lang="cs-CZ" sz="2200" dirty="0" err="1" smtClean="0">
                <a:solidFill>
                  <a:schemeClr val="tx1"/>
                </a:solidFill>
              </a:rPr>
              <a:t>krajné</a:t>
            </a:r>
            <a:r>
              <a:rPr lang="cs-CZ" sz="2200" dirty="0" smtClean="0">
                <a:solidFill>
                  <a:schemeClr val="tx1"/>
                </a:solidFill>
              </a:rPr>
              <a:t> body sú dva </a:t>
            </a:r>
            <a:r>
              <a:rPr lang="cs-CZ" sz="2200" dirty="0" err="1" smtClean="0">
                <a:solidFill>
                  <a:schemeClr val="tx1"/>
                </a:solidFill>
              </a:rPr>
              <a:t>rôzne</a:t>
            </a:r>
            <a:r>
              <a:rPr lang="cs-CZ" sz="2200" dirty="0" smtClean="0">
                <a:solidFill>
                  <a:schemeClr val="tx1"/>
                </a:solidFill>
              </a:rPr>
              <a:t> body kružnice, </a:t>
            </a:r>
            <a:r>
              <a:rPr lang="cs-CZ" sz="2200" dirty="0" err="1" smtClean="0">
                <a:solidFill>
                  <a:schemeClr val="tx1"/>
                </a:solidFill>
              </a:rPr>
              <a:t>nazývame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tetivou</a:t>
            </a:r>
            <a:r>
              <a:rPr lang="cs-CZ" sz="2200" dirty="0" smtClean="0">
                <a:solidFill>
                  <a:schemeClr val="tx1"/>
                </a:solidFill>
              </a:rPr>
              <a:t> kružnice. </a:t>
            </a:r>
            <a:r>
              <a:rPr lang="cs-CZ" sz="2200" dirty="0" err="1" smtClean="0">
                <a:solidFill>
                  <a:schemeClr val="tx1"/>
                </a:solidFill>
              </a:rPr>
              <a:t>Tetiva</a:t>
            </a:r>
            <a:r>
              <a:rPr lang="cs-CZ" sz="2200" dirty="0" smtClean="0">
                <a:solidFill>
                  <a:schemeClr val="tx1"/>
                </a:solidFill>
              </a:rPr>
              <a:t>, ktorá </a:t>
            </a:r>
            <a:r>
              <a:rPr lang="cs-CZ" sz="2200" dirty="0" err="1" smtClean="0">
                <a:solidFill>
                  <a:schemeClr val="tx1"/>
                </a:solidFill>
              </a:rPr>
              <a:t>prechádza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stredom</a:t>
            </a:r>
            <a:r>
              <a:rPr lang="cs-CZ" sz="2200" dirty="0" smtClean="0">
                <a:solidFill>
                  <a:schemeClr val="tx1"/>
                </a:solidFill>
              </a:rPr>
              <a:t> kružnice sa </a:t>
            </a:r>
            <a:r>
              <a:rPr lang="cs-CZ" sz="2200" dirty="0" err="1" smtClean="0">
                <a:solidFill>
                  <a:schemeClr val="tx1"/>
                </a:solidFill>
              </a:rPr>
              <a:t>nazýva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priemerom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kružnicea</a:t>
            </a:r>
            <a:r>
              <a:rPr lang="cs-CZ" sz="2200" dirty="0" smtClean="0">
                <a:solidFill>
                  <a:schemeClr val="tx1"/>
                </a:solidFill>
              </a:rPr>
              <a:t> označujeme ju malým </a:t>
            </a:r>
            <a:r>
              <a:rPr lang="cs-CZ" sz="2200" dirty="0" err="1" smtClean="0">
                <a:solidFill>
                  <a:schemeClr val="tx1"/>
                </a:solidFill>
              </a:rPr>
              <a:t>písmenkom</a:t>
            </a:r>
            <a:r>
              <a:rPr lang="cs-CZ" sz="2200" dirty="0" smtClean="0">
                <a:solidFill>
                  <a:schemeClr val="tx1"/>
                </a:solidFill>
              </a:rPr>
              <a:t> d a platí: 2r = d.</a:t>
            </a:r>
          </a:p>
          <a:p>
            <a:endParaRPr lang="cs-CZ" sz="2200" dirty="0" smtClean="0">
              <a:solidFill>
                <a:schemeClr val="tx1"/>
              </a:solidFill>
            </a:endParaRPr>
          </a:p>
          <a:p>
            <a:r>
              <a:rPr lang="cs-CZ" sz="2200" dirty="0" smtClean="0">
                <a:solidFill>
                  <a:schemeClr val="tx1"/>
                </a:solidFill>
              </a:rPr>
              <a:t>Množinu všetkých </a:t>
            </a:r>
            <a:r>
              <a:rPr lang="cs-CZ" sz="2200" dirty="0" err="1" smtClean="0">
                <a:solidFill>
                  <a:schemeClr val="tx1"/>
                </a:solidFill>
              </a:rPr>
              <a:t>bodov</a:t>
            </a:r>
            <a:r>
              <a:rPr lang="cs-CZ" sz="2200" dirty="0" smtClean="0">
                <a:solidFill>
                  <a:schemeClr val="tx1"/>
                </a:solidFill>
              </a:rPr>
              <a:t> v rovine, pre ich </a:t>
            </a:r>
            <a:r>
              <a:rPr lang="cs-CZ" sz="2200" dirty="0" err="1" smtClean="0">
                <a:solidFill>
                  <a:schemeClr val="tx1"/>
                </a:solidFill>
              </a:rPr>
              <a:t>vzdialenosť</a:t>
            </a:r>
            <a:r>
              <a:rPr lang="cs-CZ" sz="2200" dirty="0" smtClean="0"/>
              <a:t> </a:t>
            </a:r>
            <a:r>
              <a:rPr lang="cs-CZ" sz="2200" b="1" dirty="0" smtClean="0">
                <a:solidFill>
                  <a:srgbClr val="FF0000"/>
                </a:solidFill>
              </a:rPr>
              <a:t>v</a:t>
            </a:r>
            <a:r>
              <a:rPr lang="cs-CZ" sz="2200" dirty="0" smtClean="0">
                <a:solidFill>
                  <a:srgbClr val="FF0000"/>
                </a:solidFill>
              </a:rPr>
              <a:t> </a:t>
            </a:r>
            <a:r>
              <a:rPr lang="cs-CZ" sz="2200" dirty="0" smtClean="0">
                <a:solidFill>
                  <a:schemeClr val="tx1"/>
                </a:solidFill>
              </a:rPr>
              <a:t>od </a:t>
            </a:r>
            <a:r>
              <a:rPr lang="cs-CZ" sz="2200" dirty="0" err="1" smtClean="0">
                <a:solidFill>
                  <a:schemeClr val="tx1"/>
                </a:solidFill>
              </a:rPr>
              <a:t>stredu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danej</a:t>
            </a:r>
            <a:r>
              <a:rPr lang="cs-CZ" sz="2200" dirty="0" smtClean="0">
                <a:solidFill>
                  <a:schemeClr val="tx1"/>
                </a:solidFill>
              </a:rPr>
              <a:t> kružnice o </a:t>
            </a:r>
            <a:r>
              <a:rPr lang="cs-CZ" sz="2200" dirty="0" err="1" smtClean="0">
                <a:solidFill>
                  <a:schemeClr val="tx1"/>
                </a:solidFill>
              </a:rPr>
              <a:t>plomere</a:t>
            </a:r>
            <a:r>
              <a:rPr lang="cs-CZ" sz="2200" dirty="0" smtClean="0"/>
              <a:t> </a:t>
            </a:r>
            <a:r>
              <a:rPr lang="cs-CZ" sz="2200" b="1" dirty="0" smtClean="0">
                <a:solidFill>
                  <a:srgbClr val="FF0000"/>
                </a:solidFill>
              </a:rPr>
              <a:t>r</a:t>
            </a:r>
            <a:r>
              <a:rPr lang="cs-CZ" sz="2200" dirty="0" smtClean="0"/>
              <a:t> </a:t>
            </a:r>
            <a:r>
              <a:rPr lang="cs-CZ" sz="2200" dirty="0" smtClean="0">
                <a:solidFill>
                  <a:schemeClr val="tx1"/>
                </a:solidFill>
              </a:rPr>
              <a:t>platí:</a:t>
            </a:r>
          </a:p>
          <a:p>
            <a:pPr>
              <a:buFont typeface="Wingdings" pitchFamily="2" charset="2"/>
              <a:buChar char="Ø"/>
            </a:pPr>
            <a:r>
              <a:rPr lang="cs-CZ" sz="2200" dirty="0" smtClean="0">
                <a:solidFill>
                  <a:schemeClr val="tx1"/>
                </a:solidFill>
              </a:rPr>
              <a:t>1.</a:t>
            </a:r>
            <a:r>
              <a:rPr lang="cs-CZ" sz="2200" dirty="0" smtClean="0"/>
              <a:t> </a:t>
            </a:r>
            <a:r>
              <a:rPr lang="cs-CZ" sz="2200" b="1" dirty="0" smtClean="0">
                <a:solidFill>
                  <a:srgbClr val="FF0000"/>
                </a:solidFill>
              </a:rPr>
              <a:t>v &lt; r</a:t>
            </a:r>
            <a:r>
              <a:rPr lang="cs-CZ" sz="2200" dirty="0" smtClean="0"/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nazývame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vnútrajškom</a:t>
            </a:r>
            <a:r>
              <a:rPr lang="cs-CZ" sz="2200" dirty="0" smtClean="0">
                <a:solidFill>
                  <a:schemeClr val="tx1"/>
                </a:solidFill>
              </a:rPr>
              <a:t> kružnice</a:t>
            </a:r>
          </a:p>
          <a:p>
            <a:pPr>
              <a:buFont typeface="Wingdings" pitchFamily="2" charset="2"/>
              <a:buChar char="Ø"/>
            </a:pPr>
            <a:r>
              <a:rPr lang="cs-CZ" sz="2200" dirty="0" smtClean="0">
                <a:solidFill>
                  <a:schemeClr val="tx1"/>
                </a:solidFill>
              </a:rPr>
              <a:t>2. </a:t>
            </a:r>
            <a:r>
              <a:rPr lang="cs-CZ" sz="2200" b="1" dirty="0" smtClean="0">
                <a:solidFill>
                  <a:srgbClr val="FF0000"/>
                </a:solidFill>
              </a:rPr>
              <a:t>v &gt; r </a:t>
            </a:r>
            <a:r>
              <a:rPr lang="cs-CZ" sz="2200" dirty="0" err="1" smtClean="0">
                <a:solidFill>
                  <a:schemeClr val="tx1"/>
                </a:solidFill>
              </a:rPr>
              <a:t>nazývame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vonkajškom</a:t>
            </a:r>
            <a:r>
              <a:rPr lang="cs-CZ" sz="2200" dirty="0" smtClean="0">
                <a:solidFill>
                  <a:schemeClr val="tx1"/>
                </a:solidFill>
              </a:rPr>
              <a:t> kružnice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20" b="-5501"/>
          <a:stretch/>
        </p:blipFill>
        <p:spPr bwMode="auto">
          <a:xfrm>
            <a:off x="5940152" y="4779326"/>
            <a:ext cx="1916816" cy="207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18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>
                <a:solidFill>
                  <a:schemeClr val="accent1"/>
                </a:solidFill>
              </a:rPr>
              <a:t>Stredová rovnica kružnice</a:t>
            </a:r>
            <a:endParaRPr lang="cs-CZ" sz="4000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jej </a:t>
            </a:r>
            <a:r>
              <a:rPr lang="cs-CZ" sz="2000" dirty="0" err="1" smtClean="0">
                <a:solidFill>
                  <a:schemeClr val="tx1"/>
                </a:solidFill>
              </a:rPr>
              <a:t>stred</a:t>
            </a:r>
            <a:r>
              <a:rPr lang="cs-CZ" sz="2000" dirty="0" smtClean="0">
                <a:solidFill>
                  <a:schemeClr val="tx1"/>
                </a:solidFill>
              </a:rPr>
              <a:t> je </a:t>
            </a:r>
            <a:r>
              <a:rPr lang="cs-CZ" sz="2000" dirty="0" err="1" smtClean="0">
                <a:solidFill>
                  <a:schemeClr val="tx1"/>
                </a:solidFill>
              </a:rPr>
              <a:t>umiestnený</a:t>
            </a:r>
            <a:r>
              <a:rPr lang="cs-CZ" sz="2000" dirty="0" smtClean="0">
                <a:solidFill>
                  <a:schemeClr val="tx1"/>
                </a:solidFill>
              </a:rPr>
              <a:t> v </a:t>
            </a:r>
            <a:r>
              <a:rPr lang="cs-CZ" sz="2000" dirty="0" err="1" smtClean="0">
                <a:solidFill>
                  <a:schemeClr val="tx1"/>
                </a:solidFill>
              </a:rPr>
              <a:t>začiatku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sústavy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súradníc</a:t>
            </a:r>
            <a:r>
              <a:rPr lang="cs-CZ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S</a:t>
            </a:r>
            <a:r>
              <a:rPr lang="cs-CZ" sz="2000" dirty="0" err="1" smtClean="0">
                <a:solidFill>
                  <a:schemeClr val="tx1"/>
                </a:solidFill>
              </a:rPr>
              <a:t>tred</a:t>
            </a:r>
            <a:r>
              <a:rPr lang="cs-CZ" sz="2000" dirty="0" smtClean="0">
                <a:solidFill>
                  <a:schemeClr val="tx1"/>
                </a:solidFill>
              </a:rPr>
              <a:t> kružnice je bod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</a:rPr>
              <a:t>S[m; n] </a:t>
            </a:r>
            <a:r>
              <a:rPr lang="cs-CZ" sz="2000" dirty="0" smtClean="0">
                <a:solidFill>
                  <a:schemeClr val="tx1"/>
                </a:solidFill>
              </a:rPr>
              <a:t>a jej </a:t>
            </a:r>
            <a:r>
              <a:rPr lang="cs-CZ" sz="2000" dirty="0" err="1" smtClean="0">
                <a:solidFill>
                  <a:schemeClr val="tx1"/>
                </a:solidFill>
              </a:rPr>
              <a:t>polomer</a:t>
            </a:r>
            <a:r>
              <a:rPr lang="cs-CZ" sz="2000" dirty="0" smtClean="0">
                <a:solidFill>
                  <a:schemeClr val="tx1"/>
                </a:solidFill>
              </a:rPr>
              <a:t> je </a:t>
            </a:r>
            <a:r>
              <a:rPr lang="cs-CZ" sz="2000" b="1" dirty="0" smtClean="0">
                <a:solidFill>
                  <a:srgbClr val="FF0000"/>
                </a:solidFill>
              </a:rPr>
              <a:t>r</a:t>
            </a:r>
            <a:r>
              <a:rPr lang="cs-CZ" sz="2000" dirty="0" smtClean="0"/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.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Ak si </a:t>
            </a:r>
            <a:r>
              <a:rPr lang="cs-CZ" sz="2000" dirty="0" err="1" smtClean="0">
                <a:solidFill>
                  <a:schemeClr val="tx1"/>
                </a:solidFill>
              </a:rPr>
              <a:t>takúto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situáciu zakreslíme v </a:t>
            </a:r>
            <a:r>
              <a:rPr lang="cs-CZ" sz="2000" dirty="0" err="1" smtClean="0">
                <a:solidFill>
                  <a:schemeClr val="tx1"/>
                </a:solidFill>
              </a:rPr>
              <a:t>sústave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súradníc</a:t>
            </a:r>
            <a:r>
              <a:rPr lang="cs-CZ" sz="2000" dirty="0" smtClean="0">
                <a:solidFill>
                  <a:schemeClr val="tx1"/>
                </a:solidFill>
              </a:rPr>
              <a:t>, na obrázku </a:t>
            </a:r>
            <a:r>
              <a:rPr lang="cs-CZ" sz="2000" dirty="0" err="1" smtClean="0">
                <a:solidFill>
                  <a:schemeClr val="tx1"/>
                </a:solidFill>
              </a:rPr>
              <a:t>nájdeme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pravouhlý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trojuholník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        (</a:t>
            </a:r>
            <a:r>
              <a:rPr lang="cs-CZ" sz="2000" b="1" dirty="0" smtClean="0">
                <a:solidFill>
                  <a:srgbClr val="FF0000"/>
                </a:solidFill>
              </a:rPr>
              <a:t>x-m)</a:t>
            </a:r>
            <a:r>
              <a:rPr lang="cs-CZ" sz="2000" b="1" baseline="30000" dirty="0" smtClean="0">
                <a:solidFill>
                  <a:srgbClr val="FF0000"/>
                </a:solidFill>
              </a:rPr>
              <a:t>2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>
                <a:solidFill>
                  <a:srgbClr val="FF0000"/>
                </a:solidFill>
              </a:rPr>
              <a:t>+ </a:t>
            </a:r>
            <a:r>
              <a:rPr lang="cs-CZ" sz="2000" b="1" dirty="0" smtClean="0">
                <a:solidFill>
                  <a:srgbClr val="FF0000"/>
                </a:solidFill>
              </a:rPr>
              <a:t>(y-n)</a:t>
            </a:r>
            <a:r>
              <a:rPr lang="cs-CZ" sz="2000" b="1" baseline="30000" dirty="0" smtClean="0">
                <a:solidFill>
                  <a:srgbClr val="FF0000"/>
                </a:solidFill>
              </a:rPr>
              <a:t>2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>
                <a:solidFill>
                  <a:srgbClr val="FF0000"/>
                </a:solidFill>
              </a:rPr>
              <a:t>= r</a:t>
            </a:r>
            <a:r>
              <a:rPr lang="cs-CZ" sz="2000" b="1" baseline="30000" dirty="0">
                <a:solidFill>
                  <a:srgbClr val="FF0000"/>
                </a:solidFill>
              </a:rPr>
              <a:t>2</a:t>
            </a:r>
            <a:endParaRPr lang="cs-CZ" sz="2000" b="1" dirty="0" smtClean="0">
              <a:solidFill>
                <a:srgbClr val="FF0000"/>
              </a:solidFill>
            </a:endParaRPr>
          </a:p>
          <a:p>
            <a:r>
              <a:rPr lang="sk-SK" sz="2000" dirty="0" smtClean="0">
                <a:solidFill>
                  <a:schemeClr val="tx1"/>
                </a:solidFill>
              </a:rPr>
              <a:t>Počítame </a:t>
            </a:r>
            <a:r>
              <a:rPr lang="sk-SK" sz="2000" dirty="0" err="1" smtClean="0">
                <a:solidFill>
                  <a:schemeClr val="tx1"/>
                </a:solidFill>
              </a:rPr>
              <a:t>pytagorovou</a:t>
            </a:r>
            <a:r>
              <a:rPr lang="sk-SK" sz="2000" dirty="0" smtClean="0">
                <a:solidFill>
                  <a:schemeClr val="tx1"/>
                </a:solidFill>
              </a:rPr>
              <a:t> vetou 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dirty="0" smtClean="0"/>
              <a:t>  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52936"/>
            <a:ext cx="2844316" cy="286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15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>
                <a:solidFill>
                  <a:schemeClr val="accent1"/>
                </a:solidFill>
              </a:rPr>
              <a:t>Všeobecná rovnica kružnice</a:t>
            </a:r>
            <a:endParaRPr lang="cs-CZ" sz="4000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 </a:t>
            </a:r>
          </a:p>
          <a:p>
            <a:endParaRPr lang="cs-CZ" sz="2000" dirty="0"/>
          </a:p>
          <a:p>
            <a:r>
              <a:rPr lang="cs-CZ" sz="2000" dirty="0" smtClean="0">
                <a:solidFill>
                  <a:schemeClr val="tx1"/>
                </a:solidFill>
              </a:rPr>
              <a:t>Všeobecná </a:t>
            </a:r>
            <a:r>
              <a:rPr lang="cs-CZ" sz="2000" dirty="0" err="1" smtClean="0">
                <a:solidFill>
                  <a:schemeClr val="tx1"/>
                </a:solidFill>
              </a:rPr>
              <a:t>rovnica</a:t>
            </a:r>
            <a:r>
              <a:rPr lang="cs-CZ" sz="2000" dirty="0" smtClean="0">
                <a:solidFill>
                  <a:schemeClr val="tx1"/>
                </a:solidFill>
              </a:rPr>
              <a:t> kružnice je len inak upravená </a:t>
            </a:r>
            <a:r>
              <a:rPr lang="cs-CZ" sz="2000" dirty="0" err="1" smtClean="0">
                <a:solidFill>
                  <a:schemeClr val="tx1"/>
                </a:solidFill>
              </a:rPr>
              <a:t>stredová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rovnica</a:t>
            </a:r>
            <a:r>
              <a:rPr lang="cs-CZ" sz="2000" dirty="0" smtClean="0">
                <a:solidFill>
                  <a:schemeClr val="tx1"/>
                </a:solidFill>
              </a:rPr>
              <a:t>.</a:t>
            </a:r>
          </a:p>
          <a:p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Získame</a:t>
            </a:r>
            <a:r>
              <a:rPr lang="cs-CZ" sz="2000" dirty="0" smtClean="0">
                <a:solidFill>
                  <a:schemeClr val="tx1"/>
                </a:solidFill>
              </a:rPr>
              <a:t> ju tak, že v </a:t>
            </a:r>
            <a:r>
              <a:rPr lang="cs-CZ" sz="2000" dirty="0" err="1" smtClean="0">
                <a:solidFill>
                  <a:schemeClr val="tx1"/>
                </a:solidFill>
              </a:rPr>
              <a:t>stredovej</a:t>
            </a:r>
            <a:r>
              <a:rPr lang="cs-CZ" sz="2000" dirty="0" smtClean="0">
                <a:solidFill>
                  <a:schemeClr val="tx1"/>
                </a:solidFill>
              </a:rPr>
              <a:t> rovnici roznásobíme </a:t>
            </a:r>
            <a:r>
              <a:rPr lang="cs-CZ" sz="2000" dirty="0" err="1" smtClean="0">
                <a:solidFill>
                  <a:schemeClr val="tx1"/>
                </a:solidFill>
              </a:rPr>
              <a:t>zátvorky</a:t>
            </a:r>
            <a:r>
              <a:rPr lang="cs-CZ" sz="2000" dirty="0" smtClean="0">
                <a:solidFill>
                  <a:schemeClr val="tx1"/>
                </a:solidFill>
              </a:rPr>
              <a:t> a vzniknuté členy trochu </a:t>
            </a:r>
            <a:r>
              <a:rPr lang="cs-CZ" sz="2000" dirty="0" err="1" smtClean="0">
                <a:solidFill>
                  <a:schemeClr val="tx1"/>
                </a:solidFill>
              </a:rPr>
              <a:t>usporiadame</a:t>
            </a:r>
            <a:r>
              <a:rPr lang="cs-CZ" sz="2000" dirty="0" smtClean="0"/>
              <a:t>.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sk-SK" dirty="0" smtClean="0"/>
              <a:t>          </a:t>
            </a:r>
            <a:r>
              <a:rPr lang="sk-SK" b="1" dirty="0" smtClean="0">
                <a:solidFill>
                  <a:srgbClr val="FF0000"/>
                </a:solidFill>
              </a:rPr>
              <a:t>x</a:t>
            </a:r>
            <a:r>
              <a:rPr lang="sk-SK" b="1" baseline="30000" dirty="0" smtClean="0">
                <a:solidFill>
                  <a:srgbClr val="FF0000"/>
                </a:solidFill>
              </a:rPr>
              <a:t>2</a:t>
            </a:r>
            <a:r>
              <a:rPr lang="sk-SK" b="1" dirty="0">
                <a:solidFill>
                  <a:srgbClr val="FF0000"/>
                </a:solidFill>
              </a:rPr>
              <a:t> + y</a:t>
            </a:r>
            <a:r>
              <a:rPr lang="sk-SK" b="1" baseline="30000" dirty="0">
                <a:solidFill>
                  <a:srgbClr val="FF0000"/>
                </a:solidFill>
              </a:rPr>
              <a:t>2</a:t>
            </a:r>
            <a:r>
              <a:rPr lang="sk-SK" b="1" dirty="0">
                <a:solidFill>
                  <a:srgbClr val="FF0000"/>
                </a:solidFill>
              </a:rPr>
              <a:t> + </a:t>
            </a:r>
            <a:r>
              <a:rPr lang="sk-SK" b="1" dirty="0" err="1">
                <a:solidFill>
                  <a:srgbClr val="FF0000"/>
                </a:solidFill>
              </a:rPr>
              <a:t>Ax</a:t>
            </a:r>
            <a:r>
              <a:rPr lang="sk-SK" b="1" dirty="0">
                <a:solidFill>
                  <a:srgbClr val="FF0000"/>
                </a:solidFill>
              </a:rPr>
              <a:t> + By + C = 0</a:t>
            </a:r>
          </a:p>
          <a:p>
            <a:pPr marL="0" indent="0">
              <a:buNone/>
            </a:pPr>
            <a:r>
              <a:rPr lang="sk-SK" dirty="0" smtClean="0"/>
              <a:t>           </a:t>
            </a:r>
            <a:r>
              <a:rPr lang="sk-SK" dirty="0" smtClean="0">
                <a:solidFill>
                  <a:schemeClr val="tx1"/>
                </a:solidFill>
              </a:rPr>
              <a:t>kde A,B,C </a:t>
            </a:r>
            <a:r>
              <a:rPr lang="sk-SK" dirty="0" smtClean="0">
                <a:solidFill>
                  <a:schemeClr val="tx1"/>
                </a:solidFill>
                <a:sym typeface="Symbol" panose="05050102010706020507" pitchFamily="18" charset="2"/>
              </a:rPr>
              <a:t></a:t>
            </a:r>
            <a:r>
              <a:rPr lang="sk-SK" dirty="0">
                <a:solidFill>
                  <a:schemeClr val="tx1"/>
                </a:solidFill>
              </a:rPr>
              <a:t>  R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4943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>
                <a:solidFill>
                  <a:schemeClr val="accent1"/>
                </a:solidFill>
              </a:rPr>
              <a:t>Vzájomná poloha priamky a kružnice</a:t>
            </a:r>
            <a:endParaRPr lang="cs-CZ" sz="4000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endParaRPr lang="cs-CZ" sz="2000" dirty="0" smtClean="0"/>
          </a:p>
          <a:p>
            <a:endParaRPr lang="cs-CZ" sz="2000" dirty="0"/>
          </a:p>
          <a:p>
            <a:r>
              <a:rPr lang="cs-CZ" sz="2000" dirty="0" err="1" smtClean="0">
                <a:solidFill>
                  <a:schemeClr val="tx1"/>
                </a:solidFill>
              </a:rPr>
              <a:t>Priamka</a:t>
            </a:r>
            <a:r>
              <a:rPr lang="cs-CZ" sz="2000" dirty="0" smtClean="0">
                <a:solidFill>
                  <a:schemeClr val="tx1"/>
                </a:solidFill>
              </a:rPr>
              <a:t> vo </a:t>
            </a:r>
            <a:r>
              <a:rPr lang="cs-CZ" sz="2000" dirty="0" err="1" smtClean="0">
                <a:solidFill>
                  <a:schemeClr val="tx1"/>
                </a:solidFill>
              </a:rPr>
              <a:t>všeobecnej</a:t>
            </a:r>
            <a:r>
              <a:rPr lang="cs-CZ" sz="2000" dirty="0" smtClean="0">
                <a:solidFill>
                  <a:schemeClr val="tx1"/>
                </a:solidFill>
              </a:rPr>
              <a:t> polohe </a:t>
            </a:r>
            <a:r>
              <a:rPr lang="cs-CZ" sz="2000" dirty="0" err="1" smtClean="0">
                <a:solidFill>
                  <a:schemeClr val="tx1"/>
                </a:solidFill>
              </a:rPr>
              <a:t>môže</a:t>
            </a:r>
            <a:r>
              <a:rPr lang="cs-CZ" sz="2000" dirty="0" smtClean="0">
                <a:solidFill>
                  <a:schemeClr val="tx1"/>
                </a:solidFill>
              </a:rPr>
              <a:t>:</a:t>
            </a:r>
          </a:p>
          <a:p>
            <a:endParaRPr lang="cs-CZ" sz="20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sz="2000" dirty="0" smtClean="0">
                <a:solidFill>
                  <a:schemeClr val="tx1"/>
                </a:solidFill>
              </a:rPr>
              <a:t>1. </a:t>
            </a:r>
            <a:r>
              <a:rPr lang="cs-CZ" sz="2000" dirty="0" err="1" smtClean="0">
                <a:solidFill>
                  <a:srgbClr val="FF0000"/>
                </a:solidFill>
              </a:rPr>
              <a:t>pretínať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kružnicu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v dvoch </a:t>
            </a:r>
            <a:r>
              <a:rPr lang="cs-CZ" sz="2000" dirty="0" err="1" smtClean="0">
                <a:solidFill>
                  <a:schemeClr val="tx1"/>
                </a:solidFill>
              </a:rPr>
              <a:t>rôznych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bodoch</a:t>
            </a:r>
            <a:r>
              <a:rPr lang="cs-CZ" sz="2000" dirty="0" smtClean="0">
                <a:solidFill>
                  <a:schemeClr val="tx1"/>
                </a:solidFill>
              </a:rPr>
              <a:t> - </a:t>
            </a:r>
            <a:r>
              <a:rPr lang="cs-CZ" sz="2000" dirty="0" err="1" smtClean="0">
                <a:solidFill>
                  <a:schemeClr val="tx1"/>
                </a:solidFill>
              </a:rPr>
              <a:t>sečnica</a:t>
            </a:r>
            <a:r>
              <a:rPr lang="cs-CZ" sz="2000" dirty="0" smtClean="0">
                <a:solidFill>
                  <a:schemeClr val="tx1"/>
                </a:solidFill>
              </a:rPr>
              <a:t> kružnice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 smtClean="0">
                <a:solidFill>
                  <a:schemeClr val="tx1"/>
                </a:solidFill>
              </a:rPr>
              <a:t>2. </a:t>
            </a:r>
            <a:r>
              <a:rPr lang="cs-CZ" sz="2000" dirty="0" err="1" smtClean="0">
                <a:solidFill>
                  <a:srgbClr val="FF0000"/>
                </a:solidFill>
              </a:rPr>
              <a:t>dotýkať</a:t>
            </a:r>
            <a:r>
              <a:rPr lang="cs-CZ" sz="2000" dirty="0" smtClean="0">
                <a:solidFill>
                  <a:srgbClr val="FF0000"/>
                </a:solidFill>
              </a:rPr>
              <a:t> sa kružnice </a:t>
            </a:r>
            <a:r>
              <a:rPr lang="cs-CZ" sz="2000" dirty="0" smtClean="0">
                <a:solidFill>
                  <a:schemeClr val="tx1"/>
                </a:solidFill>
              </a:rPr>
              <a:t>v jednom spoločnom bode - </a:t>
            </a:r>
            <a:r>
              <a:rPr lang="cs-CZ" sz="2000" dirty="0" err="1" smtClean="0">
                <a:solidFill>
                  <a:schemeClr val="tx1"/>
                </a:solidFill>
              </a:rPr>
              <a:t>dotyčnica</a:t>
            </a:r>
            <a:r>
              <a:rPr lang="cs-CZ" sz="2000" dirty="0" smtClean="0">
                <a:solidFill>
                  <a:schemeClr val="tx1"/>
                </a:solidFill>
              </a:rPr>
              <a:t> kružnice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 smtClean="0">
                <a:solidFill>
                  <a:schemeClr val="tx1"/>
                </a:solidFill>
              </a:rPr>
              <a:t>3. </a:t>
            </a:r>
            <a:r>
              <a:rPr lang="cs-CZ" sz="2000" dirty="0" err="1" smtClean="0">
                <a:solidFill>
                  <a:srgbClr val="FF0000"/>
                </a:solidFill>
              </a:rPr>
              <a:t>neobsahovať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žiadne</a:t>
            </a:r>
            <a:r>
              <a:rPr lang="cs-CZ" sz="2000" dirty="0" smtClean="0">
                <a:solidFill>
                  <a:srgbClr val="FF0000"/>
                </a:solidFill>
              </a:rPr>
              <a:t> body </a:t>
            </a:r>
            <a:r>
              <a:rPr lang="cs-CZ" sz="2000" dirty="0" smtClean="0">
                <a:solidFill>
                  <a:schemeClr val="tx1"/>
                </a:solidFill>
              </a:rPr>
              <a:t>kružnice - </a:t>
            </a:r>
            <a:r>
              <a:rPr lang="cs-CZ" sz="2000" dirty="0" err="1" smtClean="0">
                <a:solidFill>
                  <a:schemeClr val="tx1"/>
                </a:solidFill>
              </a:rPr>
              <a:t>nesečnica</a:t>
            </a:r>
            <a:r>
              <a:rPr lang="cs-CZ" sz="2000" dirty="0" smtClean="0">
                <a:solidFill>
                  <a:schemeClr val="tx1"/>
                </a:solidFill>
              </a:rPr>
              <a:t> kružnice</a:t>
            </a:r>
            <a:r>
              <a:rPr lang="cs-CZ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350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r>
              <a:rPr lang="cs-CZ" sz="2000" dirty="0" err="1" smtClean="0">
                <a:solidFill>
                  <a:schemeClr val="tx1"/>
                </a:solidFill>
              </a:rPr>
              <a:t>Vzájomnú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plohu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priamky</a:t>
            </a:r>
            <a:r>
              <a:rPr lang="cs-CZ" sz="2000" dirty="0" smtClean="0">
                <a:solidFill>
                  <a:schemeClr val="tx1"/>
                </a:solidFill>
              </a:rPr>
              <a:t> a kružnice určujeme </a:t>
            </a:r>
            <a:r>
              <a:rPr lang="cs-CZ" sz="2000" dirty="0" err="1" smtClean="0">
                <a:solidFill>
                  <a:schemeClr val="tx1"/>
                </a:solidFill>
              </a:rPr>
              <a:t>riešením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sústavy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rovníc</a:t>
            </a:r>
            <a:r>
              <a:rPr lang="cs-CZ" sz="2000" dirty="0" smtClean="0">
                <a:solidFill>
                  <a:schemeClr val="tx1"/>
                </a:solidFill>
              </a:rPr>
              <a:t> (</a:t>
            </a:r>
            <a:r>
              <a:rPr lang="cs-CZ" sz="2000" dirty="0" err="1" smtClean="0">
                <a:solidFill>
                  <a:schemeClr val="tx1"/>
                </a:solidFill>
              </a:rPr>
              <a:t>rovnica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priamky</a:t>
            </a:r>
            <a:r>
              <a:rPr lang="cs-CZ" sz="2000" dirty="0" smtClean="0">
                <a:solidFill>
                  <a:schemeClr val="tx1"/>
                </a:solidFill>
              </a:rPr>
              <a:t> a </a:t>
            </a:r>
            <a:r>
              <a:rPr lang="cs-CZ" sz="2000" dirty="0" err="1" smtClean="0">
                <a:solidFill>
                  <a:schemeClr val="tx1"/>
                </a:solidFill>
              </a:rPr>
              <a:t>rovnica</a:t>
            </a:r>
            <a:r>
              <a:rPr lang="cs-CZ" sz="2000" dirty="0" smtClean="0">
                <a:solidFill>
                  <a:schemeClr val="tx1"/>
                </a:solidFill>
              </a:rPr>
              <a:t> kružnice).</a:t>
            </a:r>
          </a:p>
          <a:p>
            <a:endParaRPr lang="cs-CZ" sz="2000" dirty="0" smtClean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Ak má </a:t>
            </a:r>
            <a:r>
              <a:rPr lang="cs-CZ" sz="2000" dirty="0" err="1" smtClean="0">
                <a:solidFill>
                  <a:schemeClr val="tx1"/>
                </a:solidFill>
              </a:rPr>
              <a:t>sústava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rovníc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</a:rPr>
              <a:t>2 </a:t>
            </a:r>
            <a:r>
              <a:rPr lang="cs-CZ" sz="2000" b="1" dirty="0" err="1" smtClean="0">
                <a:solidFill>
                  <a:srgbClr val="FF0000"/>
                </a:solidFill>
              </a:rPr>
              <a:t>riešenia</a:t>
            </a:r>
            <a:r>
              <a:rPr lang="cs-CZ" sz="2000" b="1" dirty="0" smtClean="0">
                <a:solidFill>
                  <a:srgbClr val="FF0000"/>
                </a:solidFill>
              </a:rPr>
              <a:t> (D &gt; 0) </a:t>
            </a:r>
            <a:r>
              <a:rPr lang="cs-CZ" sz="2000" b="1" dirty="0" err="1" smtClean="0">
                <a:solidFill>
                  <a:srgbClr val="FF0000"/>
                </a:solidFill>
              </a:rPr>
              <a:t>priamka</a:t>
            </a:r>
            <a:r>
              <a:rPr lang="cs-CZ" sz="2000" b="1" dirty="0" smtClean="0">
                <a:solidFill>
                  <a:srgbClr val="FF0000"/>
                </a:solidFill>
              </a:rPr>
              <a:t> je </a:t>
            </a:r>
            <a:r>
              <a:rPr lang="cs-CZ" sz="2000" b="1" dirty="0" err="1" smtClean="0">
                <a:solidFill>
                  <a:srgbClr val="FF0000"/>
                </a:solidFill>
              </a:rPr>
              <a:t>sečnicou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kružnice, ak má </a:t>
            </a:r>
            <a:r>
              <a:rPr lang="cs-CZ" sz="2000" dirty="0" err="1" smtClean="0">
                <a:solidFill>
                  <a:schemeClr val="tx1"/>
                </a:solidFill>
              </a:rPr>
              <a:t>sústava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rovníc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</a:rPr>
              <a:t>1 </a:t>
            </a:r>
            <a:r>
              <a:rPr lang="cs-CZ" sz="2000" b="1" dirty="0" err="1" smtClean="0">
                <a:solidFill>
                  <a:srgbClr val="FF0000"/>
                </a:solidFill>
              </a:rPr>
              <a:t>riešenie</a:t>
            </a:r>
            <a:r>
              <a:rPr lang="cs-CZ" sz="2000" b="1" dirty="0" smtClean="0">
                <a:solidFill>
                  <a:srgbClr val="FF0000"/>
                </a:solidFill>
              </a:rPr>
              <a:t> (D = 0) </a:t>
            </a:r>
            <a:r>
              <a:rPr lang="cs-CZ" sz="2000" b="1" dirty="0" err="1" smtClean="0">
                <a:solidFill>
                  <a:srgbClr val="FF0000"/>
                </a:solidFill>
              </a:rPr>
              <a:t>priamka</a:t>
            </a:r>
            <a:r>
              <a:rPr lang="cs-CZ" sz="2000" b="1" dirty="0" smtClean="0">
                <a:solidFill>
                  <a:srgbClr val="FF0000"/>
                </a:solidFill>
              </a:rPr>
              <a:t> je </a:t>
            </a:r>
            <a:r>
              <a:rPr lang="cs-CZ" sz="2000" b="1" dirty="0" err="1" smtClean="0">
                <a:solidFill>
                  <a:srgbClr val="FF0000"/>
                </a:solidFill>
              </a:rPr>
              <a:t>dotyčnicou</a:t>
            </a:r>
            <a:r>
              <a:rPr lang="cs-CZ" sz="2000" dirty="0" smtClean="0">
                <a:solidFill>
                  <a:schemeClr val="tx1"/>
                </a:solidFill>
              </a:rPr>
              <a:t>, ak </a:t>
            </a:r>
            <a:r>
              <a:rPr lang="cs-CZ" sz="2000" dirty="0" err="1" smtClean="0">
                <a:solidFill>
                  <a:schemeClr val="tx1"/>
                </a:solidFill>
              </a:rPr>
              <a:t>sústava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rovníc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</a:rPr>
              <a:t>nemá </a:t>
            </a:r>
            <a:r>
              <a:rPr lang="cs-CZ" sz="2000" b="1" dirty="0" err="1" smtClean="0">
                <a:solidFill>
                  <a:srgbClr val="FF0000"/>
                </a:solidFill>
              </a:rPr>
              <a:t>riešenie</a:t>
            </a:r>
            <a:r>
              <a:rPr lang="cs-CZ" sz="2000" b="1" dirty="0" smtClean="0">
                <a:solidFill>
                  <a:srgbClr val="FF0000"/>
                </a:solidFill>
              </a:rPr>
              <a:t> (D &lt; 0) ide o </a:t>
            </a:r>
            <a:r>
              <a:rPr lang="cs-CZ" sz="2000" b="1" dirty="0" err="1" smtClean="0">
                <a:solidFill>
                  <a:srgbClr val="FF0000"/>
                </a:solidFill>
              </a:rPr>
              <a:t>nesečnicu</a:t>
            </a:r>
            <a:r>
              <a:rPr lang="cs-CZ" sz="2000" dirty="0" smtClean="0">
                <a:solidFill>
                  <a:schemeClr val="tx1"/>
                </a:solidFill>
              </a:rPr>
              <a:t>. </a:t>
            </a:r>
            <a:r>
              <a:rPr lang="cs-CZ" sz="2000" dirty="0" err="1" smtClean="0">
                <a:solidFill>
                  <a:schemeClr val="tx1"/>
                </a:solidFill>
              </a:rPr>
              <a:t>Súradnice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bodov</a:t>
            </a:r>
            <a:r>
              <a:rPr lang="cs-CZ" sz="2000" dirty="0" smtClean="0">
                <a:solidFill>
                  <a:schemeClr val="tx1"/>
                </a:solidFill>
              </a:rPr>
              <a:t>, ktoré sú </a:t>
            </a:r>
            <a:r>
              <a:rPr lang="cs-CZ" sz="2000" dirty="0" err="1" smtClean="0">
                <a:solidFill>
                  <a:schemeClr val="tx1"/>
                </a:solidFill>
              </a:rPr>
              <a:t>priesečníky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priamky</a:t>
            </a:r>
            <a:r>
              <a:rPr lang="cs-CZ" sz="2000" dirty="0" smtClean="0">
                <a:solidFill>
                  <a:schemeClr val="tx1"/>
                </a:solidFill>
              </a:rPr>
              <a:t> a kružnice alebo bod dotyku určíme </a:t>
            </a:r>
            <a:r>
              <a:rPr lang="cs-CZ" sz="2000" dirty="0" err="1" smtClean="0">
                <a:solidFill>
                  <a:schemeClr val="tx1"/>
                </a:solidFill>
              </a:rPr>
              <a:t>riešením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sústavy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rovníc</a:t>
            </a:r>
            <a:r>
              <a:rPr lang="cs-CZ" sz="2000" dirty="0" smtClean="0">
                <a:solidFill>
                  <a:schemeClr val="tx1"/>
                </a:solidFill>
              </a:rPr>
              <a:t>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89040"/>
            <a:ext cx="3086922" cy="28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68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>
                <a:solidFill>
                  <a:schemeClr val="accent1"/>
                </a:solidFill>
              </a:rPr>
              <a:t>Praktická časť</a:t>
            </a:r>
            <a:endParaRPr lang="cs-CZ" sz="4000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>
            <a:normAutofit/>
          </a:bodyPr>
          <a:lstStyle/>
          <a:p>
            <a:r>
              <a:rPr lang="cs-CZ" sz="2000" b="1" dirty="0" err="1" smtClean="0">
                <a:solidFill>
                  <a:srgbClr val="FF0000"/>
                </a:solidFill>
              </a:rPr>
              <a:t>Príklad</a:t>
            </a:r>
            <a:r>
              <a:rPr lang="cs-CZ" sz="2000" b="1" dirty="0" smtClean="0">
                <a:solidFill>
                  <a:srgbClr val="FF0000"/>
                </a:solidFill>
              </a:rPr>
              <a:t> 1</a:t>
            </a:r>
            <a:r>
              <a:rPr lang="cs-CZ" sz="2000" dirty="0" smtClean="0">
                <a:solidFill>
                  <a:schemeClr val="tx1"/>
                </a:solidFill>
              </a:rPr>
              <a:t>: </a:t>
            </a:r>
            <a:r>
              <a:rPr lang="cs-CZ" sz="2000" dirty="0" err="1" smtClean="0">
                <a:solidFill>
                  <a:schemeClr val="tx1"/>
                </a:solidFill>
              </a:rPr>
              <a:t>Napíšte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rovnicu</a:t>
            </a:r>
            <a:r>
              <a:rPr lang="cs-CZ" sz="2000" dirty="0">
                <a:solidFill>
                  <a:schemeClr val="tx1"/>
                </a:solidFill>
              </a:rPr>
              <a:t> kružnice, ktorá má </a:t>
            </a:r>
            <a:r>
              <a:rPr lang="cs-CZ" sz="2000" dirty="0" err="1">
                <a:solidFill>
                  <a:schemeClr val="tx1"/>
                </a:solidFill>
              </a:rPr>
              <a:t>stred</a:t>
            </a:r>
            <a:r>
              <a:rPr lang="cs-CZ" sz="2000" dirty="0">
                <a:solidFill>
                  <a:schemeClr val="tx1"/>
                </a:solidFill>
              </a:rPr>
              <a:t> v </a:t>
            </a:r>
            <a:r>
              <a:rPr lang="cs-CZ" sz="2000" dirty="0" err="1">
                <a:solidFill>
                  <a:schemeClr val="tx1"/>
                </a:solidFill>
              </a:rPr>
              <a:t>počiatku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súradnicového</a:t>
            </a:r>
            <a:r>
              <a:rPr lang="cs-CZ" sz="2000" dirty="0">
                <a:solidFill>
                  <a:schemeClr val="tx1"/>
                </a:solidFill>
              </a:rPr>
              <a:t> systému a </a:t>
            </a:r>
            <a:r>
              <a:rPr lang="cs-CZ" sz="2000" dirty="0" err="1">
                <a:solidFill>
                  <a:schemeClr val="tx1"/>
                </a:solidFill>
              </a:rPr>
              <a:t>prechádza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bodom</a:t>
            </a:r>
            <a:r>
              <a:rPr lang="cs-CZ" sz="2000" dirty="0">
                <a:solidFill>
                  <a:schemeClr val="tx1"/>
                </a:solidFill>
              </a:rPr>
              <a:t> M</a:t>
            </a:r>
          </a:p>
          <a:p>
            <a:endParaRPr lang="cs-CZ" sz="2000" dirty="0" smtClean="0">
              <a:solidFill>
                <a:schemeClr val="tx1"/>
              </a:solidFill>
            </a:endParaRPr>
          </a:p>
          <a:p>
            <a:r>
              <a:rPr lang="cs-CZ" sz="2000" dirty="0" err="1" smtClean="0">
                <a:solidFill>
                  <a:schemeClr val="tx1"/>
                </a:solidFill>
              </a:rPr>
              <a:t>Riešenie</a:t>
            </a:r>
            <a:r>
              <a:rPr lang="cs-CZ" sz="2000" dirty="0">
                <a:solidFill>
                  <a:schemeClr val="tx1"/>
                </a:solidFill>
              </a:rPr>
              <a:t>:</a:t>
            </a:r>
          </a:p>
          <a:p>
            <a:r>
              <a:rPr lang="cs-CZ" sz="2000" dirty="0" err="1" smtClean="0">
                <a:solidFill>
                  <a:schemeClr val="tx1"/>
                </a:solidFill>
              </a:rPr>
              <a:t>Nakoľko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M ≠0, </a:t>
            </a:r>
            <a:r>
              <a:rPr lang="cs-CZ" sz="2000" dirty="0" err="1">
                <a:solidFill>
                  <a:schemeClr val="tx1"/>
                </a:solidFill>
              </a:rPr>
              <a:t>hľadaná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kružnica</a:t>
            </a:r>
            <a:r>
              <a:rPr lang="cs-CZ" sz="2000" dirty="0">
                <a:solidFill>
                  <a:schemeClr val="tx1"/>
                </a:solidFill>
              </a:rPr>
              <a:t> existuje a jej </a:t>
            </a:r>
            <a:r>
              <a:rPr lang="cs-CZ" sz="2000" dirty="0" err="1">
                <a:solidFill>
                  <a:schemeClr val="tx1"/>
                </a:solidFill>
              </a:rPr>
              <a:t>rovnica</a:t>
            </a:r>
            <a:r>
              <a:rPr lang="cs-CZ" sz="2000" dirty="0">
                <a:solidFill>
                  <a:schemeClr val="tx1"/>
                </a:solidFill>
              </a:rPr>
              <a:t> má tvar x</a:t>
            </a:r>
            <a:r>
              <a:rPr lang="cs-CZ" sz="2000" baseline="30000" dirty="0">
                <a:solidFill>
                  <a:schemeClr val="tx1"/>
                </a:solidFill>
              </a:rPr>
              <a:t>2</a:t>
            </a:r>
            <a:r>
              <a:rPr lang="cs-CZ" sz="2000" dirty="0">
                <a:solidFill>
                  <a:schemeClr val="tx1"/>
                </a:solidFill>
              </a:rPr>
              <a:t> + y</a:t>
            </a:r>
            <a:r>
              <a:rPr lang="cs-CZ" sz="2000" baseline="30000" dirty="0">
                <a:solidFill>
                  <a:schemeClr val="tx1"/>
                </a:solidFill>
              </a:rPr>
              <a:t>2</a:t>
            </a:r>
            <a:r>
              <a:rPr lang="cs-CZ" sz="2000" dirty="0">
                <a:solidFill>
                  <a:schemeClr val="tx1"/>
                </a:solidFill>
              </a:rPr>
              <a:t> = r</a:t>
            </a:r>
            <a:r>
              <a:rPr lang="cs-CZ" sz="2000" baseline="30000" dirty="0">
                <a:solidFill>
                  <a:schemeClr val="tx1"/>
                </a:solidFill>
              </a:rPr>
              <a:t>2</a:t>
            </a:r>
            <a:r>
              <a:rPr lang="cs-CZ" sz="2000" dirty="0">
                <a:solidFill>
                  <a:schemeClr val="tx1"/>
                </a:solidFill>
              </a:rPr>
              <a:t>.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Bod </a:t>
            </a:r>
            <a:r>
              <a:rPr lang="cs-CZ" sz="2000" dirty="0">
                <a:solidFill>
                  <a:schemeClr val="tx1"/>
                </a:solidFill>
              </a:rPr>
              <a:t>M na nej leží, preto jeho </a:t>
            </a:r>
            <a:r>
              <a:rPr lang="cs-CZ" sz="2000" dirty="0" err="1">
                <a:solidFill>
                  <a:schemeClr val="tx1"/>
                </a:solidFill>
              </a:rPr>
              <a:t>súradnice</a:t>
            </a:r>
            <a:r>
              <a:rPr lang="cs-CZ" sz="2000" dirty="0">
                <a:solidFill>
                  <a:schemeClr val="tx1"/>
                </a:solidFill>
              </a:rPr>
              <a:t> x = 2, y = – 3 rovnici </a:t>
            </a:r>
            <a:r>
              <a:rPr lang="cs-CZ" sz="2000" dirty="0" err="1">
                <a:solidFill>
                  <a:schemeClr val="tx1"/>
                </a:solidFill>
              </a:rPr>
              <a:t>vyhovujú</a:t>
            </a:r>
            <a:r>
              <a:rPr lang="cs-CZ" sz="2000" dirty="0">
                <a:solidFill>
                  <a:schemeClr val="tx1"/>
                </a:solidFill>
              </a:rPr>
              <a:t>, takže platí:</a:t>
            </a:r>
          </a:p>
          <a:p>
            <a:r>
              <a:rPr lang="cs-CZ" sz="2000" dirty="0" err="1" smtClean="0">
                <a:solidFill>
                  <a:schemeClr val="tx1"/>
                </a:solidFill>
              </a:rPr>
              <a:t>Rovnica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kružnice bude mať </a:t>
            </a:r>
            <a:r>
              <a:rPr lang="cs-CZ" sz="2000" dirty="0" smtClean="0">
                <a:solidFill>
                  <a:schemeClr val="tx1"/>
                </a:solidFill>
              </a:rPr>
              <a:t>tvar: x</a:t>
            </a:r>
            <a:r>
              <a:rPr lang="cs-CZ" sz="2000" baseline="30000" dirty="0">
                <a:solidFill>
                  <a:schemeClr val="tx1"/>
                </a:solidFill>
              </a:rPr>
              <a:t>2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+ y</a:t>
            </a:r>
            <a:r>
              <a:rPr lang="cs-CZ" sz="2000" baseline="30000" dirty="0">
                <a:solidFill>
                  <a:schemeClr val="tx1"/>
                </a:solidFill>
              </a:rPr>
              <a:t>2</a:t>
            </a:r>
            <a:r>
              <a:rPr lang="cs-CZ" sz="2000" dirty="0">
                <a:solidFill>
                  <a:schemeClr val="tx1"/>
                </a:solidFill>
              </a:rPr>
              <a:t> = 13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455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216</TotalTime>
  <Words>875</Words>
  <Application>Microsoft Office PowerPoint</Application>
  <PresentationFormat>Prezentácia na obrazovke (4:3)</PresentationFormat>
  <Paragraphs>128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3" baseType="lpstr">
      <vt:lpstr>Arial</vt:lpstr>
      <vt:lpstr>Century Gothic</vt:lpstr>
      <vt:lpstr>Courier New</vt:lpstr>
      <vt:lpstr>Palatino Linotype</vt:lpstr>
      <vt:lpstr>Symbol</vt:lpstr>
      <vt:lpstr>Wingdings</vt:lpstr>
      <vt:lpstr>Exekutivní</vt:lpstr>
      <vt:lpstr>Rovnica kružnice </vt:lpstr>
      <vt:lpstr>Obsah </vt:lpstr>
      <vt:lpstr>Analytická geometria  </vt:lpstr>
      <vt:lpstr>Definícia kružnice</vt:lpstr>
      <vt:lpstr>Stredová rovnica kružnice</vt:lpstr>
      <vt:lpstr>Všeobecná rovnica kružnice</vt:lpstr>
      <vt:lpstr>Vzájomná poloha priamky a kružnice</vt:lpstr>
      <vt:lpstr>Prezentácia programu PowerPoint</vt:lpstr>
      <vt:lpstr>Praktická časť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Použité zdroje 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Rovnica kružnice</dc:title>
  <dc:creator>Lucia Ušáková</dc:creator>
  <cp:lastModifiedBy>PC</cp:lastModifiedBy>
  <cp:revision>39</cp:revision>
  <dcterms:created xsi:type="dcterms:W3CDTF">2020-04-26T15:32:22Z</dcterms:created>
  <dcterms:modified xsi:type="dcterms:W3CDTF">2020-05-25T08:32:57Z</dcterms:modified>
</cp:coreProperties>
</file>