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991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025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1434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9355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738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07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8838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6256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0567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141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331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711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304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347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145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175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983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85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9E247D8-D260-41C6-8DB1-B88024A28BE1}" type="datetimeFigureOut">
              <a:rPr lang="sk-SK" smtClean="0"/>
              <a:t>15. 4. 2020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930CB2-0DB5-4EE2-B659-CF35DB5FF7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670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eje.sk/web_object/9520.pdf" TargetMode="External"/><Relationship Id="rId2" Type="http://schemas.openxmlformats.org/officeDocument/2006/relationships/hyperlink" Target="https://oskole.detiamy.sk/clanok/analyticka-geometria-v-rovine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hyperlink" Target="https://www.youtube.com/watch?v=J8z7zfJM2qw" TargetMode="External"/><Relationship Id="rId4" Type="http://schemas.openxmlformats.org/officeDocument/2006/relationships/hyperlink" Target="https://www.galeje.sk/web_object/9521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hyperlink" Target="http://https/www.youtube.com/watch?v=ndB_W0GjlQk" TargetMode="External"/><Relationship Id="rId4" Type="http://schemas.openxmlformats.org/officeDocument/2006/relationships/hyperlink" Target="http://https/www.galeje.sk/web_object/9520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38FE6-A2E2-4816-BACD-BF835CB67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scene3d>
            <a:camera prst="perspectiveRight"/>
            <a:lightRig rig="threePt" dir="t"/>
          </a:scene3d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Rovnica kružnice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321F9E-3C92-49C9-8131-79E4F71BE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91" y="6188765"/>
            <a:ext cx="5141844" cy="513522"/>
          </a:xfrm>
        </p:spPr>
        <p:txBody>
          <a:bodyPr/>
          <a:lstStyle/>
          <a:p>
            <a:pPr algn="l"/>
            <a:r>
              <a:rPr lang="sk-SK" dirty="0">
                <a:solidFill>
                  <a:schemeClr val="tx1"/>
                </a:solidFill>
              </a:rPr>
              <a:t>Katarína Jančúchová, III.MK</a:t>
            </a:r>
          </a:p>
        </p:txBody>
      </p:sp>
    </p:spTree>
    <p:extLst>
      <p:ext uri="{BB962C8B-B14F-4D97-AF65-F5344CB8AC3E}">
        <p14:creationId xmlns:p14="http://schemas.microsoft.com/office/powerpoint/2010/main" val="248518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6DD59-2678-4C05-9A42-EC6F350E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Vzájemná poloha pímky a krunice">
            <a:hlinkClick r:id="" action="ppaction://media"/>
            <a:extLst>
              <a:ext uri="{FF2B5EF4-FFF2-40B4-BE49-F238E27FC236}">
                <a16:creationId xmlns:a16="http://schemas.microsoft.com/office/drawing/2014/main" id="{C33DE9F9-DE61-47E6-9DA3-DFD682EED8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210" y="618517"/>
            <a:ext cx="9523579" cy="5327375"/>
          </a:xfrm>
        </p:spPr>
      </p:pic>
      <p:sp>
        <p:nvSpPr>
          <p:cNvPr id="5" name="Tlačidlo akcie: prejsť domov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DEE17-D299-4F7F-85A1-D36ADA8221AB}"/>
              </a:ext>
            </a:extLst>
          </p:cNvPr>
          <p:cNvSpPr/>
          <p:nvPr/>
        </p:nvSpPr>
        <p:spPr>
          <a:xfrm>
            <a:off x="265043" y="238539"/>
            <a:ext cx="648730" cy="516835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56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4271F-6187-4854-836C-FFCC94AB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Použité zdroje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5BF4D9-F57A-45AC-A8F6-88A72FBB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https://oskole.detiamy.sk/clanok/analyticka-geometria-v-rovine</a:t>
            </a:r>
            <a:endParaRPr lang="sk-SK" dirty="0"/>
          </a:p>
          <a:p>
            <a:r>
              <a:rPr lang="sk-SK" dirty="0">
                <a:hlinkClick r:id="rId3"/>
              </a:rPr>
              <a:t>https://www.galeje.sk/web_object/9520.pdf</a:t>
            </a:r>
            <a:endParaRPr lang="sk-SK" dirty="0"/>
          </a:p>
          <a:p>
            <a:r>
              <a:rPr lang="sk-SK" dirty="0">
                <a:hlinkClick r:id="rId4"/>
              </a:rPr>
              <a:t>https://www.galeje.sk/web_object/9521.pdf</a:t>
            </a:r>
            <a:endParaRPr lang="sk-SK" dirty="0"/>
          </a:p>
          <a:p>
            <a:r>
              <a:rPr lang="sk-SK" dirty="0">
                <a:hlinkClick r:id="rId5"/>
              </a:rPr>
              <a:t>https://www.youtube.com/watch?v=J8z7zfJM2qw</a:t>
            </a:r>
            <a:endParaRPr lang="sk-SK" dirty="0"/>
          </a:p>
          <a:p>
            <a:endParaRPr lang="sk-SK" b="1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Tlačidlo akcie: prejsť domov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753A301-8156-47FF-9601-3A221F6284A8}"/>
              </a:ext>
            </a:extLst>
          </p:cNvPr>
          <p:cNvSpPr/>
          <p:nvPr/>
        </p:nvSpPr>
        <p:spPr>
          <a:xfrm>
            <a:off x="636104" y="357809"/>
            <a:ext cx="503583" cy="477078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966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E08F1-33F1-48B3-B5B1-E0B2666B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6A11AB-F215-4673-8D9F-2172BF1705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>
                <a:hlinkClick r:id="rId2" action="ppaction://hlinksldjump"/>
              </a:rPr>
              <a:t>1. </a:t>
            </a:r>
            <a:r>
              <a:rPr lang="sk-SK" dirty="0" err="1">
                <a:hlinkClick r:id="rId2" action="ppaction://hlinksldjump"/>
              </a:rPr>
              <a:t>KRUžnica</a:t>
            </a:r>
            <a:r>
              <a:rPr lang="sk-SK" dirty="0">
                <a:hlinkClick r:id="rId2" action="ppaction://hlinksldjump"/>
              </a:rPr>
              <a:t> </a:t>
            </a:r>
            <a:endParaRPr lang="sk-SK" dirty="0"/>
          </a:p>
          <a:p>
            <a:r>
              <a:rPr lang="sk-SK" dirty="0">
                <a:hlinkClick r:id="rId3" action="ppaction://hlinksldjump"/>
              </a:rPr>
              <a:t>2. stredová rovnica kružnice </a:t>
            </a:r>
            <a:endParaRPr lang="sk-SK" dirty="0"/>
          </a:p>
          <a:p>
            <a:r>
              <a:rPr lang="sk-SK" dirty="0">
                <a:hlinkClick r:id="rId4" action="ppaction://hlinksldjump"/>
              </a:rPr>
              <a:t>3. všeobecná rovnica kružnice </a:t>
            </a:r>
            <a:endParaRPr lang="sk-SK" dirty="0"/>
          </a:p>
          <a:p>
            <a:r>
              <a:rPr lang="sk-SK" dirty="0">
                <a:hlinkClick r:id="rId5" action="ppaction://hlinksldjump"/>
              </a:rPr>
              <a:t>4. Vzájomná poloha priamky a kružnice </a:t>
            </a:r>
            <a:endParaRPr lang="sk-SK" dirty="0"/>
          </a:p>
          <a:p>
            <a:r>
              <a:rPr lang="sk-SK" dirty="0">
                <a:hlinkClick r:id="rId6" action="ppaction://hlinksldjump"/>
              </a:rPr>
              <a:t>5.Obrázok</a:t>
            </a:r>
            <a:endParaRPr lang="sk-SK" dirty="0"/>
          </a:p>
          <a:p>
            <a:r>
              <a:rPr lang="sk-SK" dirty="0">
                <a:hlinkClick r:id="rId7" action="ppaction://hlinksldjump"/>
              </a:rPr>
              <a:t>6. Video</a:t>
            </a:r>
            <a:endParaRPr lang="sk-SK" dirty="0"/>
          </a:p>
          <a:p>
            <a:r>
              <a:rPr lang="sk-SK" dirty="0">
                <a:hlinkClick r:id="rId8" action="ppaction://hlinksldjump"/>
              </a:rPr>
              <a:t>7. Použité zdroje 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6652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0F850-3461-4F24-ABE6-C4CC5C73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0155"/>
            <a:ext cx="10364451" cy="1596177"/>
          </a:xfrm>
        </p:spPr>
        <p:txBody>
          <a:bodyPr/>
          <a:lstStyle/>
          <a:p>
            <a:pPr algn="ctr"/>
            <a:r>
              <a:rPr lang="sk-SK" sz="4800" b="1" dirty="0">
                <a:solidFill>
                  <a:srgbClr val="FF0000"/>
                </a:solidFill>
              </a:rPr>
              <a:t>Kružnica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3D7478-B0A1-4AD0-966F-DFA797446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70913" cy="4351338"/>
          </a:xfrm>
        </p:spPr>
        <p:txBody>
          <a:bodyPr/>
          <a:lstStyle/>
          <a:p>
            <a:r>
              <a:rPr lang="sk-SK" dirty="0"/>
              <a:t>je množina všetkých bodov roviny, ktoré majú od daného bodu S tejto roviny (stredu kružnice) rovnakú vzdialenosť.</a:t>
            </a:r>
          </a:p>
          <a:p>
            <a:endParaRPr lang="sk-SK" dirty="0"/>
          </a:p>
          <a:p>
            <a:r>
              <a:rPr lang="sk-SK" dirty="0"/>
              <a:t>Polomer kružnice -Úsečka, ktorej jedným bodom je stred kružnice S a druhý ľubovoľný bod kružnice,                                      - </a:t>
            </a:r>
            <a:r>
              <a:rPr lang="sk-SK" dirty="0">
                <a:solidFill>
                  <a:srgbClr val="FF0000"/>
                </a:solidFill>
              </a:rPr>
              <a:t>označuje sa r</a:t>
            </a:r>
            <a:r>
              <a:rPr lang="sk-SK" dirty="0"/>
              <a:t>,</a:t>
            </a:r>
          </a:p>
          <a:p>
            <a:r>
              <a:rPr lang="sk-SK" dirty="0"/>
              <a:t>Priemer kružnice- Ľubovoľná úsečka, ktorej krajné body sú dva rôzne body kružnice,                                                            -</a:t>
            </a:r>
            <a:r>
              <a:rPr lang="sk-SK" dirty="0">
                <a:solidFill>
                  <a:srgbClr val="FF0000"/>
                </a:solidFill>
              </a:rPr>
              <a:t>označuje sa d</a:t>
            </a:r>
            <a:r>
              <a:rPr lang="sk-SK" dirty="0"/>
              <a:t>,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49995E9-A3EE-44EB-A7B7-D2B41EE07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4" y="3247404"/>
            <a:ext cx="2929559" cy="2929559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9429CF2-8831-4046-A31B-E2EBA06B0FC8}"/>
              </a:ext>
            </a:extLst>
          </p:cNvPr>
          <p:cNvSpPr txBox="1"/>
          <p:nvPr/>
        </p:nvSpPr>
        <p:spPr>
          <a:xfrm>
            <a:off x="9197008" y="1640094"/>
            <a:ext cx="2156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b="1" dirty="0">
                <a:solidFill>
                  <a:srgbClr val="FF0000"/>
                </a:solidFill>
              </a:rPr>
              <a:t>2r=d</a:t>
            </a:r>
          </a:p>
        </p:txBody>
      </p:sp>
      <p:sp>
        <p:nvSpPr>
          <p:cNvPr id="7" name="Tlačidlo akcie: prejsť domov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B1A8368-FE24-4EAE-9925-20EE4F682EC5}"/>
              </a:ext>
            </a:extLst>
          </p:cNvPr>
          <p:cNvSpPr/>
          <p:nvPr/>
        </p:nvSpPr>
        <p:spPr>
          <a:xfrm>
            <a:off x="318052" y="304800"/>
            <a:ext cx="520148" cy="376237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69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A4DC7-B898-4462-B280-643AADBD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Stredová rovnica kružnice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2BB8E6A5-BB8B-419E-9727-0EF2BFC145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2367093"/>
                <a:ext cx="4652138" cy="3424107"/>
              </a:xfrm>
            </p:spPr>
            <p:txBody>
              <a:bodyPr>
                <a:normAutofit/>
              </a:bodyPr>
              <a:lstStyle/>
              <a:p>
                <a:r>
                  <a:rPr lang="sk-SK" dirty="0" smtClean="0"/>
                  <a:t>Rovnica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sk-SK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sk-SK" dirty="0"/>
                  <a:t>, </a:t>
                </a:r>
              </a:p>
              <a:p>
                <a:r>
                  <a:rPr lang="sk-SK" dirty="0"/>
                  <a:t>kde </a:t>
                </a:r>
                <a14:m>
                  <m:oMath xmlns:m="http://schemas.openxmlformats.org/officeDocument/2006/math"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sk-SK" dirty="0"/>
                  <a:t> je kladné reálne číslo, sa nazýva </a:t>
                </a:r>
                <a:r>
                  <a:rPr lang="sk-SK" b="1" dirty="0">
                    <a:solidFill>
                      <a:srgbClr val="FF0000"/>
                    </a:solidFill>
                  </a:rPr>
                  <a:t>stredový tvar rovnice </a:t>
                </a:r>
                <a:r>
                  <a:rPr lang="sk-SK" dirty="0"/>
                  <a:t>kružnice</a:t>
                </a:r>
                <a:r>
                  <a:rPr lang="sk-SK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sk-SK" b="1" dirty="0">
                    <a:solidFill>
                      <a:srgbClr val="FF0000"/>
                    </a:solidFill>
                  </a:rPr>
                  <a:t> </a:t>
                </a:r>
                <a:r>
                  <a:rPr lang="sk-SK" dirty="0"/>
                  <a:t>so stredom </a:t>
                </a:r>
                <a:r>
                  <a:rPr lang="sk-SK" b="1" dirty="0">
                    <a:solidFill>
                      <a:srgbClr val="FF0000"/>
                    </a:solidFill>
                  </a:rPr>
                  <a:t>S[</a:t>
                </a:r>
                <a14:m>
                  <m:oMath xmlns:m="http://schemas.openxmlformats.org/officeDocument/2006/math"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sk-SK" b="1" dirty="0">
                    <a:solidFill>
                      <a:srgbClr val="FF0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sk-SK" b="1" dirty="0">
                    <a:solidFill>
                      <a:srgbClr val="FF0000"/>
                    </a:solidFill>
                  </a:rPr>
                  <a:t>] </a:t>
                </a:r>
                <a:r>
                  <a:rPr lang="sk-SK" dirty="0"/>
                  <a:t>a polomerom </a:t>
                </a:r>
                <a14:m>
                  <m:oMath xmlns:m="http://schemas.openxmlformats.org/officeDocument/2006/math"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sk-SK" dirty="0"/>
                  <a:t>.</a:t>
                </a:r>
              </a:p>
              <a:p>
                <a:endParaRPr lang="sk-SK" dirty="0"/>
              </a:p>
            </p:txBody>
          </p:sp>
        </mc:Choice>
        <mc:Fallback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2BB8E6A5-BB8B-419E-9727-0EF2BFC14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2367093"/>
                <a:ext cx="4652138" cy="3424107"/>
              </a:xfrm>
              <a:blipFill>
                <a:blip r:embed="rId2"/>
                <a:stretch>
                  <a:fillRect l="-118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ok 4">
            <a:extLst>
              <a:ext uri="{FF2B5EF4-FFF2-40B4-BE49-F238E27FC236}">
                <a16:creationId xmlns:a16="http://schemas.microsoft.com/office/drawing/2014/main" id="{FAFB63DE-BCE1-4094-AB32-56E7782E3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36636" r="40835" b="35202"/>
          <a:stretch/>
        </p:blipFill>
        <p:spPr>
          <a:xfrm>
            <a:off x="6764407" y="2586620"/>
            <a:ext cx="3731313" cy="2985051"/>
          </a:xfrm>
          <a:prstGeom prst="rect">
            <a:avLst/>
          </a:prstGeom>
        </p:spPr>
      </p:pic>
      <p:sp>
        <p:nvSpPr>
          <p:cNvPr id="6" name="Tlačidlo akcie: prázdne 5">
            <a:hlinkClick r:id="rId4" highlightClick="1"/>
            <a:extLst>
              <a:ext uri="{FF2B5EF4-FFF2-40B4-BE49-F238E27FC236}">
                <a16:creationId xmlns:a16="http://schemas.microsoft.com/office/drawing/2014/main" id="{F71AD581-7052-457E-BDC2-7547641556F3}"/>
              </a:ext>
            </a:extLst>
          </p:cNvPr>
          <p:cNvSpPr/>
          <p:nvPr/>
        </p:nvSpPr>
        <p:spPr>
          <a:xfrm>
            <a:off x="1007164" y="5459896"/>
            <a:ext cx="1086679" cy="646331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9A9098-E79F-4F5C-8479-7A666B4A7633}"/>
              </a:ext>
            </a:extLst>
          </p:cNvPr>
          <p:cNvSpPr txBox="1"/>
          <p:nvPr/>
        </p:nvSpPr>
        <p:spPr>
          <a:xfrm>
            <a:off x="1179443" y="5564178"/>
            <a:ext cx="70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VIAC</a:t>
            </a:r>
          </a:p>
          <a:p>
            <a:endParaRPr lang="sk-SK" dirty="0"/>
          </a:p>
        </p:txBody>
      </p:sp>
      <p:cxnSp>
        <p:nvCxnSpPr>
          <p:cNvPr id="11" name="Spojnica: zakrivená 10">
            <a:extLst>
              <a:ext uri="{FF2B5EF4-FFF2-40B4-BE49-F238E27FC236}">
                <a16:creationId xmlns:a16="http://schemas.microsoft.com/office/drawing/2014/main" id="{57BA64D7-855E-4126-87F8-F148C5CBC903}"/>
              </a:ext>
            </a:extLst>
          </p:cNvPr>
          <p:cNvCxnSpPr/>
          <p:nvPr/>
        </p:nvCxnSpPr>
        <p:spPr>
          <a:xfrm rot="10800000" flipV="1">
            <a:off x="2279374" y="4784035"/>
            <a:ext cx="1086678" cy="9144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lačidlo akcie: video 11">
            <a:hlinkClick r:id="rId5" highlightClick="1"/>
            <a:extLst>
              <a:ext uri="{FF2B5EF4-FFF2-40B4-BE49-F238E27FC236}">
                <a16:creationId xmlns:a16="http://schemas.microsoft.com/office/drawing/2014/main" id="{AB9E88CF-988C-4E7C-8B1F-E333F54DD142}"/>
              </a:ext>
            </a:extLst>
          </p:cNvPr>
          <p:cNvSpPr/>
          <p:nvPr/>
        </p:nvSpPr>
        <p:spPr>
          <a:xfrm>
            <a:off x="10588487" y="618517"/>
            <a:ext cx="954156" cy="892231"/>
          </a:xfrm>
          <a:prstGeom prst="actionButtonMovi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lačidlo akcie: prejsť domov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C40D05D-8C87-46C7-8547-802FFD8D70C0}"/>
              </a:ext>
            </a:extLst>
          </p:cNvPr>
          <p:cNvSpPr/>
          <p:nvPr/>
        </p:nvSpPr>
        <p:spPr>
          <a:xfrm>
            <a:off x="450574" y="397565"/>
            <a:ext cx="463200" cy="384313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001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C9E5A-8FF4-4CAF-85DC-02C77C44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Všeobecná rovnica kružnice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D5C539FC-A703-4BBC-BF4A-1A620ED9C6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sk-SK" dirty="0"/>
                  <a:t>Všeobecná rovnica kružnice je len inak upravená stredová rovnica. </a:t>
                </a:r>
              </a:p>
              <a:p>
                <a:r>
                  <a:rPr lang="sk-SK" dirty="0"/>
                  <a:t>Získame ju tak, že v stredovej rovnici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sk-SK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sk-SK" b="1" dirty="0"/>
                  <a:t> </a:t>
                </a:r>
                <a:r>
                  <a:rPr lang="sk-SK" dirty="0"/>
                  <a:t>roznásobíme zátvorky a vzniknuté členy trochu usporiadame.</a:t>
                </a:r>
                <a:r>
                  <a:rPr lang="sk-SK" b="1" dirty="0"/>
                  <a:t> </a:t>
                </a:r>
              </a:p>
              <a:p>
                <a:r>
                  <a:rPr lang="sk-SK" dirty="0"/>
                  <a:t>Dostaneme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k-SK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𝒙𝒎</m:t>
                        </m:r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𝒚𝒏</m:t>
                        </m:r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k-SK" b="1" dirty="0"/>
              </a:p>
              <a:p>
                <a:r>
                  <a:rPr lang="sk-SK" dirty="0"/>
                  <a:t>Neznámymi sú pre nás len súradnice x, y ľubovoľného bodu kružnice. Pre danú kružnicu sú m, n a r konštanty. Upravíme preto vzniknutú rovnicu takto: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sk-SK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𝒎𝒙</m:t>
                    </m:r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sk-SK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𝒏𝒚</m:t>
                    </m:r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sk-SK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sk-SK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sk-SK" b="1" i="0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k-SK" b="1" dirty="0"/>
              </a:p>
              <a:p>
                <a:endParaRPr lang="sk-SK" b="1" dirty="0"/>
              </a:p>
              <a:p>
                <a:endParaRPr lang="sk-SK" dirty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D5C539FC-A703-4BBC-BF4A-1A620ED9C6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1" r="-152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Šípka: doprava 3">
            <a:hlinkClick r:id="rId3" action="ppaction://hlinksldjump"/>
            <a:extLst>
              <a:ext uri="{FF2B5EF4-FFF2-40B4-BE49-F238E27FC236}">
                <a16:creationId xmlns:a16="http://schemas.microsoft.com/office/drawing/2014/main" id="{44E7E5D2-45DE-47E2-9F25-D0FC288AA4E3}"/>
              </a:ext>
            </a:extLst>
          </p:cNvPr>
          <p:cNvSpPr/>
          <p:nvPr/>
        </p:nvSpPr>
        <p:spPr>
          <a:xfrm>
            <a:off x="9886122" y="5505198"/>
            <a:ext cx="1855304" cy="103366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2CCE6324-9F32-4503-BBDF-47BE5E9AA417}"/>
              </a:ext>
            </a:extLst>
          </p:cNvPr>
          <p:cNvSpPr txBox="1"/>
          <p:nvPr/>
        </p:nvSpPr>
        <p:spPr>
          <a:xfrm>
            <a:off x="9886122" y="5791200"/>
            <a:ext cx="1551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Pokračuje</a:t>
            </a:r>
            <a:r>
              <a:rPr lang="sk-SK" dirty="0"/>
              <a:t> </a:t>
            </a:r>
          </a:p>
        </p:txBody>
      </p:sp>
      <p:sp>
        <p:nvSpPr>
          <p:cNvPr id="6" name="Tlačidlo akcie: prejsť domov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F6EEEAD-F96F-4AA5-8AFA-A917C5E406F2}"/>
              </a:ext>
            </a:extLst>
          </p:cNvPr>
          <p:cNvSpPr/>
          <p:nvPr/>
        </p:nvSpPr>
        <p:spPr>
          <a:xfrm>
            <a:off x="662609" y="490330"/>
            <a:ext cx="530087" cy="57647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08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5FE61-E62B-44BF-9E71-842A6941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Všeobecná rovnica kružnice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20C456FE-BACB-4EA7-899A-EFB7087980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75" y="2367093"/>
                <a:ext cx="9383164" cy="342410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sk-SK" sz="2400" dirty="0"/>
                  <a:t>Aby sme v rovnici nemali toľko </a:t>
                </a:r>
                <a:r>
                  <a:rPr lang="sk-SK" sz="2400" dirty="0" err="1"/>
                  <a:t>písmenok</a:t>
                </a:r>
                <a:r>
                  <a:rPr lang="sk-SK" sz="2400" dirty="0"/>
                  <a:t>, označíme konštanty ináč. Konštantu pri x nazveme a, konštantu pri y nazveme b a zvyšok označíme ako c.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sk-SK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k-SK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k-SK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sk-SK" sz="2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𝒂𝒙</m:t>
                    </m:r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2400" b="1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sk-SK" sz="2400" b="1" dirty="0"/>
              </a:p>
              <a:p>
                <a:pPr lvl="0">
                  <a:buClr>
                    <a:prstClr val="black"/>
                  </a:buClr>
                </a:pPr>
                <a:endParaRPr lang="sk-SK" dirty="0"/>
              </a:p>
              <a:p>
                <a:pPr lvl="0">
                  <a:buClr>
                    <a:prstClr val="black"/>
                  </a:buClr>
                </a:pPr>
                <a:r>
                  <a:rPr lang="sk-SK" sz="3000" dirty="0"/>
                  <a:t>Definícia : </a:t>
                </a:r>
                <a:r>
                  <a:rPr lang="sk-SK" sz="3000" b="1" dirty="0"/>
                  <a:t>Ak rovnica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k-SK" sz="3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3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sk-SK" sz="3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k-SK" sz="3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k-SK" sz="3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sk-SK" sz="3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3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𝒂𝒙</m:t>
                    </m:r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3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𝒃𝒚</m:t>
                    </m:r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sk-SK" sz="3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sz="3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sk-SK" sz="3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k-SK" sz="3000" b="1" dirty="0"/>
                  <a:t>kde </a:t>
                </a:r>
                <a14:m>
                  <m:oMath xmlns:m="http://schemas.openxmlformats.org/officeDocument/2006/math">
                    <m:r>
                      <a:rPr lang="sk-SK" sz="3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sk-SK" sz="3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k-SK" sz="3000" b="1" i="1" smtClean="0">
                        <a:latin typeface="Cambria Math" panose="02040503050406030204" pitchFamily="18" charset="0"/>
                      </a:rPr>
                      <m:t>𝒃</m:t>
                    </m:r>
                    <m:r>
                      <a:rPr lang="sk-SK" sz="3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k-SK" sz="3000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sk-SK" sz="3000" b="1" dirty="0"/>
                  <a:t>∈ R, vyjadruje niektorú kružnicu, tak sa nazýva </a:t>
                </a:r>
                <a:r>
                  <a:rPr lang="sk-SK" sz="3000" b="1" dirty="0">
                    <a:solidFill>
                      <a:srgbClr val="FF0000"/>
                    </a:solidFill>
                  </a:rPr>
                  <a:t>všeobecná rovnica kružnice</a:t>
                </a:r>
                <a:endParaRPr lang="sk-SK" sz="3000" b="1" dirty="0"/>
              </a:p>
            </p:txBody>
          </p:sp>
        </mc:Choice>
        <mc:Fallback xmlns="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20C456FE-BACB-4EA7-899A-EFB7087980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75" y="2367093"/>
                <a:ext cx="9383164" cy="3424107"/>
              </a:xfrm>
              <a:blipFill>
                <a:blip r:embed="rId2"/>
                <a:stretch>
                  <a:fillRect l="-1040" t="-890" r="-130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lačidlo akcie: prejsť domov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6364CE1-21C4-46E5-983B-CEF1C9560BF7}"/>
              </a:ext>
            </a:extLst>
          </p:cNvPr>
          <p:cNvSpPr/>
          <p:nvPr/>
        </p:nvSpPr>
        <p:spPr>
          <a:xfrm>
            <a:off x="490330" y="463826"/>
            <a:ext cx="583096" cy="463826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383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3F21B-E909-47E3-99A5-9D327BA6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466"/>
            <a:ext cx="10364451" cy="1596177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Vzájomná poloha priamky a kružnice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3483A7-72D0-4B08-B9BA-A184866B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06" y="1716946"/>
            <a:ext cx="8415755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závisí od počtu ich spoločných bodov:</a:t>
            </a:r>
          </a:p>
          <a:p>
            <a:r>
              <a:rPr lang="sk-SK" dirty="0"/>
              <a:t>Ak má priamka a kružnica práve </a:t>
            </a:r>
            <a:r>
              <a:rPr lang="sk-SK" dirty="0">
                <a:solidFill>
                  <a:srgbClr val="FF0000"/>
                </a:solidFill>
              </a:rPr>
              <a:t>dva spoločné body</a:t>
            </a:r>
            <a:r>
              <a:rPr lang="sk-SK" dirty="0"/>
              <a:t>, hovoríme, že priamka je </a:t>
            </a:r>
            <a:r>
              <a:rPr lang="sk-SK" b="1" dirty="0">
                <a:solidFill>
                  <a:srgbClr val="FF0000"/>
                </a:solidFill>
              </a:rPr>
              <a:t>sečnicou</a:t>
            </a:r>
            <a:r>
              <a:rPr lang="sk-SK" dirty="0"/>
              <a:t> kružnice.</a:t>
            </a:r>
          </a:p>
          <a:p>
            <a:r>
              <a:rPr lang="sk-SK" dirty="0"/>
              <a:t>Ak priamka </a:t>
            </a:r>
            <a:r>
              <a:rPr lang="sk-SK" dirty="0">
                <a:solidFill>
                  <a:srgbClr val="FF0000"/>
                </a:solidFill>
              </a:rPr>
              <a:t>nemá</a:t>
            </a:r>
            <a:r>
              <a:rPr lang="sk-SK" dirty="0"/>
              <a:t> s kružnicou </a:t>
            </a:r>
            <a:r>
              <a:rPr lang="sk-SK" dirty="0">
                <a:solidFill>
                  <a:srgbClr val="FF0000"/>
                </a:solidFill>
              </a:rPr>
              <a:t>spoločné body</a:t>
            </a:r>
            <a:r>
              <a:rPr lang="sk-SK" dirty="0"/>
              <a:t>, hovoríme, že priamka je </a:t>
            </a:r>
            <a:r>
              <a:rPr lang="sk-SK" b="1" dirty="0" err="1">
                <a:solidFill>
                  <a:srgbClr val="FF0000"/>
                </a:solidFill>
              </a:rPr>
              <a:t>nesečnicou</a:t>
            </a:r>
            <a:r>
              <a:rPr lang="sk-SK" dirty="0"/>
              <a:t> kružnice.</a:t>
            </a:r>
          </a:p>
          <a:p>
            <a:r>
              <a:rPr lang="sk-SK" dirty="0"/>
              <a:t>Ak má priamka a kružnica práve </a:t>
            </a:r>
            <a:r>
              <a:rPr lang="sk-SK" dirty="0">
                <a:solidFill>
                  <a:srgbClr val="FF0000"/>
                </a:solidFill>
              </a:rPr>
              <a:t>jeden spoločný bod</a:t>
            </a:r>
            <a:r>
              <a:rPr lang="sk-SK" dirty="0"/>
              <a:t>, hovoríme, že priamka je </a:t>
            </a:r>
            <a:r>
              <a:rPr lang="sk-SK" dirty="0">
                <a:solidFill>
                  <a:srgbClr val="FF0000"/>
                </a:solidFill>
              </a:rPr>
              <a:t>dotyčnicou</a:t>
            </a:r>
            <a:r>
              <a:rPr lang="sk-SK" dirty="0"/>
              <a:t> kružnice.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3B7207D-DE89-4FFD-953D-E70AF4499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86"/>
          <a:stretch/>
        </p:blipFill>
        <p:spPr>
          <a:xfrm>
            <a:off x="9689370" y="1635953"/>
            <a:ext cx="1853898" cy="237330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72BC64C-BE09-4D01-B6D6-1C2F5F325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4" t="1" r="35037" b="-749"/>
          <a:stretch/>
        </p:blipFill>
        <p:spPr>
          <a:xfrm>
            <a:off x="9761896" y="4338445"/>
            <a:ext cx="1853898" cy="233173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4E83120-2AFA-463E-9EF1-6CEB8DFFE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56" r="5376"/>
          <a:stretch/>
        </p:blipFill>
        <p:spPr>
          <a:xfrm>
            <a:off x="6824255" y="4338445"/>
            <a:ext cx="1668984" cy="2331735"/>
          </a:xfrm>
          <a:prstGeom prst="rect">
            <a:avLst/>
          </a:prstGeom>
        </p:spPr>
      </p:pic>
      <p:pic>
        <p:nvPicPr>
          <p:cNvPr id="7" name="Obrázok 6">
            <a:hlinkClick r:id="rId3" action="ppaction://hlinksldjump"/>
            <a:extLst>
              <a:ext uri="{FF2B5EF4-FFF2-40B4-BE49-F238E27FC236}">
                <a16:creationId xmlns:a16="http://schemas.microsoft.com/office/drawing/2014/main" id="{EE0D20B4-99FD-4167-A6B8-A0701069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50" y="5504312"/>
            <a:ext cx="2011854" cy="119492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093F057-D379-42A7-B286-CFFD1BD49F49}"/>
              </a:ext>
            </a:extLst>
          </p:cNvPr>
          <p:cNvSpPr txBox="1"/>
          <p:nvPr/>
        </p:nvSpPr>
        <p:spPr>
          <a:xfrm>
            <a:off x="781879" y="5777948"/>
            <a:ext cx="1551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Pokračuje</a:t>
            </a:r>
            <a:r>
              <a:rPr lang="sk-SK" dirty="0"/>
              <a:t> </a:t>
            </a:r>
          </a:p>
        </p:txBody>
      </p:sp>
      <p:sp>
        <p:nvSpPr>
          <p:cNvPr id="9" name="Tlačidlo akcie: prejsť domov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184D02F-53A1-46E6-AF3B-2DE90E71077D}"/>
              </a:ext>
            </a:extLst>
          </p:cNvPr>
          <p:cNvSpPr/>
          <p:nvPr/>
        </p:nvSpPr>
        <p:spPr>
          <a:xfrm>
            <a:off x="304800" y="225466"/>
            <a:ext cx="477079" cy="392921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145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3559-1611-4F3E-A786-52E4B5D5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268711"/>
            <a:ext cx="10364451" cy="1596177"/>
          </a:xfrm>
        </p:spPr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Vzájomná poloha priamky a kružnice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C14D349-FA13-4C4F-8990-7F1A7373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27" y="1716946"/>
            <a:ext cx="10364452" cy="4975402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Iný spôsob </a:t>
            </a:r>
          </a:p>
          <a:p>
            <a:r>
              <a:rPr lang="sk-SK" dirty="0"/>
              <a:t>Nie na základe počtu spoločných bodov, ale na základe </a:t>
            </a:r>
            <a:r>
              <a:rPr lang="sk-SK" dirty="0">
                <a:solidFill>
                  <a:srgbClr val="FF0000"/>
                </a:solidFill>
              </a:rPr>
              <a:t>vzdialenosti stredu kružnice od priamky </a:t>
            </a:r>
          </a:p>
          <a:p>
            <a:r>
              <a:rPr lang="sk-SK" dirty="0"/>
              <a:t>Ak je vzdialenosť stredu kružnice od priamky </a:t>
            </a:r>
            <a:r>
              <a:rPr lang="sk-SK" dirty="0">
                <a:solidFill>
                  <a:srgbClr val="FF0000"/>
                </a:solidFill>
              </a:rPr>
              <a:t>menšia</a:t>
            </a:r>
            <a:r>
              <a:rPr lang="sk-SK" dirty="0"/>
              <a:t> ako polomer, priamka je </a:t>
            </a:r>
            <a:r>
              <a:rPr lang="sk-SK" dirty="0">
                <a:solidFill>
                  <a:srgbClr val="FF0000"/>
                </a:solidFill>
              </a:rPr>
              <a:t>sečnicou</a:t>
            </a:r>
            <a:r>
              <a:rPr lang="sk-SK" dirty="0"/>
              <a:t> kružnice.</a:t>
            </a:r>
          </a:p>
          <a:p>
            <a:r>
              <a:rPr lang="sk-SK" dirty="0"/>
              <a:t>Ak je vzdialenosť stredu kružnice od priamky </a:t>
            </a:r>
            <a:r>
              <a:rPr lang="sk-SK" dirty="0">
                <a:solidFill>
                  <a:srgbClr val="FF0000"/>
                </a:solidFill>
              </a:rPr>
              <a:t>väčšia</a:t>
            </a:r>
            <a:r>
              <a:rPr lang="sk-SK" dirty="0"/>
              <a:t> ako polomer, priamka je </a:t>
            </a:r>
            <a:r>
              <a:rPr lang="sk-SK" dirty="0" err="1">
                <a:solidFill>
                  <a:srgbClr val="FF0000"/>
                </a:solidFill>
              </a:rPr>
              <a:t>nesečnicou</a:t>
            </a:r>
            <a:r>
              <a:rPr lang="sk-SK" dirty="0"/>
              <a:t> kružnice.</a:t>
            </a:r>
          </a:p>
          <a:p>
            <a:r>
              <a:rPr lang="sk-SK" dirty="0"/>
              <a:t>Ak je vzdialenosť stredu kružnice od priamky </a:t>
            </a:r>
            <a:r>
              <a:rPr lang="sk-SK" dirty="0">
                <a:solidFill>
                  <a:srgbClr val="FF0000"/>
                </a:solidFill>
              </a:rPr>
              <a:t>rovná </a:t>
            </a:r>
            <a:r>
              <a:rPr lang="sk-SK" dirty="0"/>
              <a:t>polomeru, priamka je </a:t>
            </a:r>
            <a:r>
              <a:rPr lang="sk-SK" dirty="0">
                <a:solidFill>
                  <a:srgbClr val="FF0000"/>
                </a:solidFill>
              </a:rPr>
              <a:t>dotyčnicou</a:t>
            </a:r>
            <a:r>
              <a:rPr lang="sk-SK" dirty="0"/>
              <a:t> kružnice</a:t>
            </a:r>
          </a:p>
          <a:p>
            <a:endParaRPr lang="sk-SK" dirty="0"/>
          </a:p>
          <a:p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0" name="Tlačidlo akcie: prázdne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437A28-9DDD-4A58-B908-CF15F667615D}"/>
              </a:ext>
            </a:extLst>
          </p:cNvPr>
          <p:cNvSpPr/>
          <p:nvPr/>
        </p:nvSpPr>
        <p:spPr>
          <a:xfrm>
            <a:off x="10376452" y="5817704"/>
            <a:ext cx="1193321" cy="771585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00CEBE9-F592-471F-9C36-DEB54BDCA311}"/>
              </a:ext>
            </a:extLst>
          </p:cNvPr>
          <p:cNvSpPr txBox="1"/>
          <p:nvPr/>
        </p:nvSpPr>
        <p:spPr>
          <a:xfrm>
            <a:off x="10476157" y="6003235"/>
            <a:ext cx="102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Obrázok</a:t>
            </a:r>
          </a:p>
        </p:txBody>
      </p:sp>
      <p:sp>
        <p:nvSpPr>
          <p:cNvPr id="12" name="Tlačidlo akcie: prejsť domov 1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774AFEE-CC87-41D2-8C10-B6D0B116EEEC}"/>
              </a:ext>
            </a:extLst>
          </p:cNvPr>
          <p:cNvSpPr/>
          <p:nvPr/>
        </p:nvSpPr>
        <p:spPr>
          <a:xfrm>
            <a:off x="318052" y="268711"/>
            <a:ext cx="595721" cy="460159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2686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F5B31-4087-40CD-89D5-DAB440F3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FF0000"/>
                </a:solidFill>
              </a:rPr>
              <a:t>Na základe vzdialenosti stredu kružnice od priamky 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DF4244-A310-4A27-B7CB-7073082F7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C098D92-2F7B-4FB2-BA61-CDEC4890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14" y="2322241"/>
            <a:ext cx="8321371" cy="3917242"/>
          </a:xfrm>
          <a:prstGeom prst="rect">
            <a:avLst/>
          </a:prstGeom>
        </p:spPr>
      </p:pic>
      <p:sp>
        <p:nvSpPr>
          <p:cNvPr id="5" name="Tlačidlo akcie: prejsť domov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4573A3F-27ED-4C9D-8186-C90CC071F071}"/>
              </a:ext>
            </a:extLst>
          </p:cNvPr>
          <p:cNvSpPr/>
          <p:nvPr/>
        </p:nvSpPr>
        <p:spPr>
          <a:xfrm>
            <a:off x="344557" y="304800"/>
            <a:ext cx="569217" cy="477078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8329260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Kv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v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v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Kvapka</Template>
  <TotalTime>209</TotalTime>
  <Words>284</Words>
  <Application>Microsoft Office PowerPoint</Application>
  <PresentationFormat>Širokouhlá</PresentationFormat>
  <Paragraphs>53</Paragraphs>
  <Slides>11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Cambria Math</vt:lpstr>
      <vt:lpstr>Tw Cen MT</vt:lpstr>
      <vt:lpstr>Kvapka</vt:lpstr>
      <vt:lpstr>Rovnica kružnice </vt:lpstr>
      <vt:lpstr>OBSAH</vt:lpstr>
      <vt:lpstr>Kružnica </vt:lpstr>
      <vt:lpstr>Stredová rovnica kružnice</vt:lpstr>
      <vt:lpstr>Všeobecná rovnica kružnice</vt:lpstr>
      <vt:lpstr>Všeobecná rovnica kružnice </vt:lpstr>
      <vt:lpstr>Vzájomná poloha priamky a kružnice </vt:lpstr>
      <vt:lpstr>Vzájomná poloha priamky a kružnice</vt:lpstr>
      <vt:lpstr>Na základe vzdialenosti stredu kružnice od priamky  </vt:lpstr>
      <vt:lpstr>Prezentácia programu PowerPoint</vt:lpstr>
      <vt:lpstr>Použité zdroje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</dc:title>
  <dc:creator>Katarína Jančúchová</dc:creator>
  <cp:lastModifiedBy>PC</cp:lastModifiedBy>
  <cp:revision>18</cp:revision>
  <dcterms:created xsi:type="dcterms:W3CDTF">2020-04-08T11:19:29Z</dcterms:created>
  <dcterms:modified xsi:type="dcterms:W3CDTF">2020-04-15T17:33:02Z</dcterms:modified>
</cp:coreProperties>
</file>